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 id="2147483697" r:id="rId3"/>
    <p:sldMasterId id="2147483713" r:id="rId4"/>
    <p:sldMasterId id="2147483733" r:id="rId5"/>
  </p:sldMasterIdLst>
  <p:notesMasterIdLst>
    <p:notesMasterId r:id="rId34"/>
  </p:notesMasterIdLst>
  <p:sldIdLst>
    <p:sldId id="311" r:id="rId6"/>
    <p:sldId id="312" r:id="rId7"/>
    <p:sldId id="348" r:id="rId8"/>
    <p:sldId id="1622" r:id="rId9"/>
    <p:sldId id="1623" r:id="rId10"/>
    <p:sldId id="1624" r:id="rId11"/>
    <p:sldId id="1921" r:id="rId12"/>
    <p:sldId id="1629" r:id="rId13"/>
    <p:sldId id="1932" r:id="rId14"/>
    <p:sldId id="1763" r:id="rId15"/>
    <p:sldId id="1834" r:id="rId16"/>
    <p:sldId id="260" r:id="rId17"/>
    <p:sldId id="352" r:id="rId18"/>
    <p:sldId id="372" r:id="rId19"/>
    <p:sldId id="346" r:id="rId20"/>
    <p:sldId id="1922" r:id="rId21"/>
    <p:sldId id="1924" r:id="rId22"/>
    <p:sldId id="358" r:id="rId23"/>
    <p:sldId id="294" r:id="rId24"/>
    <p:sldId id="1923" r:id="rId25"/>
    <p:sldId id="1925" r:id="rId26"/>
    <p:sldId id="295" r:id="rId27"/>
    <p:sldId id="296" r:id="rId28"/>
    <p:sldId id="1927" r:id="rId29"/>
    <p:sldId id="1928" r:id="rId30"/>
    <p:sldId id="1930" r:id="rId31"/>
    <p:sldId id="1929" r:id="rId32"/>
    <p:sldId id="193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CC00"/>
    <a:srgbClr val="CC6600"/>
    <a:srgbClr val="006600"/>
    <a:srgbClr val="33CC33"/>
    <a:srgbClr val="111111"/>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E1E693-8CE4-4AF5-96C9-CE41094209A4}" v="505" dt="2018-08-21T19:55:37.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51" autoAdjust="0"/>
  </p:normalViewPr>
  <p:slideViewPr>
    <p:cSldViewPr snapToGrid="0">
      <p:cViewPr varScale="1">
        <p:scale>
          <a:sx n="75" d="100"/>
          <a:sy n="75" d="100"/>
        </p:scale>
        <p:origin x="54" y="2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BA27B9-2805-49D3-8668-874DED9FC2FA}" type="datetimeFigureOut">
              <a:rPr lang="en-US" smtClean="0"/>
              <a:t>8/21/2018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E0B53F-4993-4CCB-BC68-2B4842603A34}" type="slidenum">
              <a:rPr lang="en-US" smtClean="0"/>
              <a:t>‹#›</a:t>
            </a:fld>
            <a:endParaRPr lang="en-US"/>
          </a:p>
        </p:txBody>
      </p:sp>
    </p:spTree>
    <p:extLst>
      <p:ext uri="{BB962C8B-B14F-4D97-AF65-F5344CB8AC3E}">
        <p14:creationId xmlns:p14="http://schemas.microsoft.com/office/powerpoint/2010/main" val="19896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992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8/21/2018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57430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8/21/2018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4283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As I mentioned earlier, triggers and bindings are the things that facilitate easy communication with other services.  This chart shows us the triggers and bindings currently supported.  As we can see, there are a number of Azure services supported here…. for Storage, Database, Messaging, Notifications and so on.  In addition to those, Functions also support generic Http triggers, which means you can easily write a piece of code that can be used to respond to REST requests or requests from any service that supports </a:t>
            </a:r>
            <a:r>
              <a:rPr lang="en-US" dirty="0" err="1"/>
              <a:t>webhooks</a:t>
            </a:r>
            <a:r>
              <a:rPr lang="en-US" dirty="0"/>
              <a:t>.  This also provides a really fast and easy mechanism for building extensions to SaaS applications.  We are fully committed to making this list grow and making more check-marks appear in that table.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8/21/2018 12:38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98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best practices should not be a surprise to anyone</a:t>
            </a:r>
          </a:p>
          <a:p>
            <a:endParaRPr lang="en-US" dirty="0"/>
          </a:p>
          <a:p>
            <a:r>
              <a:rPr lang="en-US" dirty="0"/>
              <a:t>Let’s have a quick recap:</a:t>
            </a:r>
          </a:p>
          <a:p>
            <a:pPr marL="171450" indent="-171450">
              <a:buFontTx/>
              <a:buChar char="-"/>
            </a:pPr>
            <a:r>
              <a:rPr lang="en-US" dirty="0"/>
              <a:t>A function, as a compute unit, should not assume sate is maintain in between invocations – it is NOT. If you care for state, make sure you use a state store and pass enough context between function invocations. </a:t>
            </a:r>
          </a:p>
          <a:p>
            <a:pPr marL="171450" indent="-171450">
              <a:buFontTx/>
              <a:buChar char="-"/>
            </a:pPr>
            <a:r>
              <a:rPr lang="en-US" dirty="0"/>
              <a:t>Functions should be idempotent. All most ALL the documentation regarding triggers (event-source) for function are stating at least once delivery (queue, topics, streams…) therefore so should you</a:t>
            </a:r>
          </a:p>
          <a:p>
            <a:pPr marL="171450" indent="-171450">
              <a:buFontTx/>
              <a:buChar char="-"/>
            </a:pPr>
            <a:r>
              <a:rPr lang="en-US" dirty="0"/>
              <a:t>One task per function, make sure you optimize for scale and easier management </a:t>
            </a:r>
          </a:p>
          <a:p>
            <a:pPr marL="171450" indent="-171450">
              <a:buFontTx/>
              <a:buChar char="-"/>
            </a:pPr>
            <a:r>
              <a:rPr lang="en-US" dirty="0"/>
              <a:t>Serverless has a </a:t>
            </a:r>
            <a:r>
              <a:rPr lang="en-US" dirty="0" err="1"/>
              <a:t>timelimit</a:t>
            </a:r>
            <a:r>
              <a:rPr lang="en-US" dirty="0"/>
              <a:t>, currently 5 min, make sure you owner it </a:t>
            </a:r>
          </a:p>
          <a:p>
            <a:pPr marL="171450" indent="-171450">
              <a:buFontTx/>
              <a:buChar char="-"/>
            </a:pPr>
            <a:r>
              <a:rPr lang="en-US" dirty="0"/>
              <a:t>And with the time limit in mind, do try to avoid recursion and do not manipulate object in the functions event-source. That is if you have a blob trigger, try not to write back to the same blob (bucket) and have your function code make a determine if to process the object or not. It is a waste of money (first 100 </a:t>
            </a:r>
            <a:r>
              <a:rPr lang="en-US" dirty="0" err="1"/>
              <a:t>msec</a:t>
            </a:r>
            <a:r>
              <a:rPr lang="en-US" dirty="0"/>
              <a:t> cost you) and it is a recipe for disaster </a:t>
            </a:r>
          </a:p>
          <a:p>
            <a:pPr marL="171450" indent="-171450">
              <a:buFontTx/>
              <a:buChar char="-"/>
            </a:pPr>
            <a:r>
              <a:rPr lang="en-US" dirty="0"/>
              <a:t>Most of the worlds compute still runs on legacy systems and as more and more workloads moves to the cloud, we see the need to make sure we don’t overflow downstream systems. </a:t>
            </a:r>
          </a:p>
          <a:p>
            <a:pPr marL="171450" indent="-171450">
              <a:buFontTx/>
              <a:buChar char="-"/>
            </a:pPr>
            <a:endParaRPr lang="en-US" dirty="0"/>
          </a:p>
          <a:p>
            <a:pPr marL="0" indent="0">
              <a:buFontTx/>
              <a:buNone/>
            </a:pPr>
            <a:r>
              <a:rPr lang="en-US" dirty="0"/>
              <a:t>That’s great, but not every system or workflow can conform to these expectations.</a:t>
            </a:r>
          </a:p>
          <a:p>
            <a:pPr marL="0" indent="0">
              <a:buFontTx/>
              <a:buNone/>
            </a:pPr>
            <a:endParaRPr lang="en-US" dirty="0"/>
          </a:p>
          <a:p>
            <a:pPr marL="0" indent="0">
              <a:buFontTx/>
              <a:buNone/>
            </a:pPr>
            <a:r>
              <a:rPr lang="en-US" dirty="0"/>
              <a:t>Serverless has unique advantages and challenges to consider. For example:</a:t>
            </a:r>
          </a:p>
          <a:p>
            <a:pPr marL="0" indent="0">
              <a:buFontTx/>
              <a:buNone/>
            </a:pPr>
            <a:endParaRPr lang="en-US" dirty="0"/>
          </a:p>
          <a:p>
            <a:pPr marL="171450" indent="-171450">
              <a:buFontTx/>
              <a:buChar char="-"/>
            </a:pPr>
            <a:r>
              <a:rPr lang="en-US" dirty="0"/>
              <a:t>You can chunk work (microservices)</a:t>
            </a:r>
          </a:p>
          <a:p>
            <a:pPr marL="171450" indent="-171450">
              <a:buFontTx/>
              <a:buChar char="-"/>
            </a:pPr>
            <a:r>
              <a:rPr lang="en-US" dirty="0"/>
              <a:t>You can parallelize work (because we’re distributed and running on multiple VMs)</a:t>
            </a:r>
          </a:p>
          <a:p>
            <a:pPr marL="171450" indent="-171450">
              <a:buFontTx/>
              <a:buChar char="-"/>
            </a:pPr>
            <a:r>
              <a:rPr lang="en-US" dirty="0"/>
              <a:t>You need to let your client know if you’re going to take a while so they can come back and check – don’t leave them hanging!</a:t>
            </a:r>
          </a:p>
          <a:p>
            <a:pPr marL="171450" indent="-171450">
              <a:buFontTx/>
              <a:buChar char="-"/>
            </a:pPr>
            <a:endParaRPr lang="en-US" dirty="0"/>
          </a:p>
          <a:p>
            <a:pPr marL="0" indent="0">
              <a:buFontTx/>
              <a:buNone/>
            </a:pPr>
            <a:r>
              <a:rPr lang="en-US" dirty="0"/>
              <a:t>So it takes some adaptation.</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all three of those things I mentioned can be difficult to wrangle:</a:t>
            </a:r>
          </a:p>
        </p:txBody>
      </p:sp>
      <p:sp>
        <p:nvSpPr>
          <p:cNvPr id="4" name="Slide Number Placeholder 3"/>
          <p:cNvSpPr>
            <a:spLocks noGrp="1"/>
          </p:cNvSpPr>
          <p:nvPr>
            <p:ph type="sldNum" sz="quarter" idx="10"/>
          </p:nvPr>
        </p:nvSpPr>
        <p:spPr/>
        <p:txBody>
          <a:bodyPr/>
          <a:lstStyle/>
          <a:p>
            <a:fld id="{35E55AF0-6808-4214-B1E5-0442E755318A}" type="slidenum">
              <a:rPr lang="en-US" smtClean="0"/>
              <a:t>13</a:t>
            </a:fld>
            <a:endParaRPr lang="en-US"/>
          </a:p>
        </p:txBody>
      </p:sp>
    </p:spTree>
    <p:extLst>
      <p:ext uri="{BB962C8B-B14F-4D97-AF65-F5344CB8AC3E}">
        <p14:creationId xmlns:p14="http://schemas.microsoft.com/office/powerpoint/2010/main" val="4085299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Imagine</a:t>
            </a:r>
            <a:r>
              <a:rPr lang="en-US" baseline="0" dirty="0"/>
              <a:t> a scenario where I have to take the output of a Function and use it as the input to call another Function. I’ll have to coordinate the chaining manually. </a:t>
            </a:r>
          </a:p>
          <a:p>
            <a:pPr marL="228600" indent="-228600">
              <a:buAutoNum type="arabicPeriod"/>
            </a:pPr>
            <a:endParaRPr lang="en-US" baseline="0" dirty="0"/>
          </a:p>
          <a:p>
            <a:pPr marL="228600" indent="-228600">
              <a:buAutoNum type="arabicPeriod"/>
            </a:pPr>
            <a:r>
              <a:rPr lang="en-US" baseline="0" dirty="0"/>
              <a:t>If I have to have a function that takes some sort of event and then parallelizes it into multiple Functions, I can still do that but how will I know when all Functions have finished executing so I can aggregate the results and move on. </a:t>
            </a:r>
          </a:p>
          <a:p>
            <a:pPr marL="228600" indent="-228600">
              <a:buAutoNum type="arabicPeriod"/>
            </a:pPr>
            <a:endParaRPr lang="en-US" baseline="0" dirty="0"/>
          </a:p>
          <a:p>
            <a:pPr marL="228600" indent="-228600">
              <a:buAutoNum type="arabicPeriod"/>
            </a:pPr>
            <a:r>
              <a:rPr lang="en-US" baseline="0" dirty="0"/>
              <a:t>What if I had to listen on multiple events and aggregate their outcome to determine which specific job or function to run in my application. </a:t>
            </a:r>
          </a:p>
          <a:p>
            <a:pPr marL="228600" indent="-228600">
              <a:buAutoNum type="arabicPeriod"/>
            </a:pPr>
            <a:endParaRPr lang="en-US" baseline="0" dirty="0"/>
          </a:p>
          <a:p>
            <a:pPr marL="228600" indent="-228600">
              <a:buAutoNum type="arabicPeriod"/>
            </a:pPr>
            <a:r>
              <a:rPr lang="en-US" dirty="0"/>
              <a:t>What if I wanted</a:t>
            </a:r>
            <a:r>
              <a:rPr lang="en-US" baseline="0" dirty="0"/>
              <a:t> to do some kind of extended monitoring on an endpoint? For example, if I were to monitor the temperature of a remote machine and take action x if the temperature were lower than a certain threshold, else do y or run job y. </a:t>
            </a:r>
          </a:p>
          <a:p>
            <a:pPr marL="228600" indent="-228600">
              <a:buAutoNum type="arabicPeriod"/>
            </a:pPr>
            <a:endParaRPr lang="en-US" baseline="0" dirty="0"/>
          </a:p>
          <a:p>
            <a:pPr marL="228600" indent="-228600">
              <a:buAutoNum type="arabicPeriod"/>
            </a:pPr>
            <a:r>
              <a:rPr lang="en-US" baseline="0" dirty="0"/>
              <a:t>What if I have an API or endpoint that was running for a long time? I know Functions are short-lived but sometimes you guys put some serious load on them. Could there be a mechanism to provide status of the execution back to the client so they’re not left hanging? </a:t>
            </a:r>
          </a:p>
          <a:p>
            <a:pPr marL="228600" indent="-228600">
              <a:buAutoNum type="arabicPeriod"/>
            </a:pPr>
            <a:endParaRPr lang="en-US" baseline="0" dirty="0"/>
          </a:p>
          <a:p>
            <a:pPr marL="228600" indent="-228600">
              <a:buAutoNum type="arabicPeriod"/>
            </a:pPr>
            <a:r>
              <a:rPr lang="en-US" baseline="0" dirty="0"/>
              <a:t>And lastly, what if I wanted to get some sort of human interaction in there? For example, if I am to do some sort of 2FA in the middle of my function execution but also don</a:t>
            </a:r>
            <a:r>
              <a:rPr lang="mr-IN" baseline="0" dirty="0"/>
              <a:t>’</a:t>
            </a:r>
            <a:r>
              <a:rPr lang="en-US" baseline="0" dirty="0"/>
              <a:t>t want to wait forever because sometimes people take forever to reply especially when the texts are automated. </a:t>
            </a:r>
          </a:p>
          <a:p>
            <a:pPr marL="228600" indent="-228600">
              <a:buAutoNum type="arabicPeriod"/>
            </a:pPr>
            <a:endParaRPr lang="en-US" baseline="0" dirty="0"/>
          </a:p>
          <a:p>
            <a:pPr marL="0" indent="0">
              <a:buNone/>
            </a:pPr>
            <a:r>
              <a:rPr lang="en-US" baseline="0" dirty="0"/>
              <a:t>Today, I’m going to be talking about some of these problems </a:t>
            </a:r>
            <a:r>
              <a:rPr lang="mr-IN" baseline="0" dirty="0"/>
              <a:t>–</a:t>
            </a:r>
            <a:r>
              <a:rPr lang="en-US" baseline="0" dirty="0"/>
              <a:t> how you can approach them in regular </a:t>
            </a:r>
            <a:r>
              <a:rPr lang="en-US" baseline="0" dirty="0" err="1"/>
              <a:t>FaaS</a:t>
            </a:r>
            <a:r>
              <a:rPr lang="en-US" baseline="0" dirty="0"/>
              <a:t>? And how they can be simplified with the technology of </a:t>
            </a:r>
            <a:r>
              <a:rPr lang="en-US" b="1" baseline="0" dirty="0"/>
              <a:t>Durable Functions.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837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Durable Functions is an</a:t>
            </a:r>
            <a:r>
              <a:rPr lang="en-US" sz="1000" baseline="0">
                <a:latin typeface="Segoe UI" panose="020B0502040204020203" pitchFamily="34" charset="0"/>
                <a:cs typeface="Segoe UI" panose="020B0502040204020203" pitchFamily="34" charset="0"/>
              </a:rPr>
              <a:t> advanced feature of Azure Functions. They provide the ability to write long running orchestrations using a single function while still being able to maintain a global state. </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Durable highly simplifies some of the scenarios that we saw in the previous slides by making it easy to implement scenarios such as chaining, fan out / fan in , etc. </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While still being able to use your beloved code constructs. You don</a:t>
            </a:r>
            <a:r>
              <a:rPr lang="mr-IN" sz="1000" baseline="0">
                <a:latin typeface="Segoe UI" panose="020B0502040204020203" pitchFamily="34" charset="0"/>
                <a:cs typeface="Segoe UI" panose="020B0502040204020203" pitchFamily="34" charset="0"/>
              </a:rPr>
              <a:t>’</a:t>
            </a:r>
            <a:r>
              <a:rPr lang="en-US" sz="1000" baseline="0">
                <a:latin typeface="Segoe UI" panose="020B0502040204020203" pitchFamily="34" charset="0"/>
                <a:cs typeface="Segoe UI" panose="020B0502040204020203" pitchFamily="34" charset="0"/>
              </a:rPr>
              <a:t>t have to conform to an JSON schemas or adopt any graphical workflow designers. </a:t>
            </a:r>
          </a:p>
          <a:p>
            <a:endParaRPr lang="en-US" sz="1000" baseline="0">
              <a:latin typeface="Segoe UI" panose="020B0502040204020203" pitchFamily="34" charset="0"/>
              <a:cs typeface="Segoe UI" panose="020B0502040204020203" pitchFamily="34" charset="0"/>
            </a:endParaRPr>
          </a:p>
          <a:p>
            <a:r>
              <a:rPr lang="en-US" sz="1000" b="1" baseline="0">
                <a:latin typeface="Segoe UI" panose="020B0502040204020203" pitchFamily="34" charset="0"/>
                <a:cs typeface="Segoe UI" panose="020B0502040204020203" pitchFamily="34" charset="0"/>
              </a:rPr>
              <a:t>So let’s take a look at what it means to use Durable Functions </a:t>
            </a:r>
            <a:r>
              <a:rPr lang="mr-IN" sz="1000" b="1" baseline="0">
                <a:latin typeface="Segoe UI" panose="020B0502040204020203" pitchFamily="34" charset="0"/>
                <a:cs typeface="Segoe UI" panose="020B0502040204020203" pitchFamily="34" charset="0"/>
              </a:rPr>
              <a:t>…</a:t>
            </a:r>
            <a:r>
              <a:rPr lang="en-US" sz="1000" b="1" baseline="0">
                <a:latin typeface="Segoe UI" panose="020B0502040204020203" pitchFamily="34" charset="0"/>
                <a:cs typeface="Segoe UI" panose="020B0502040204020203" pitchFamily="34" charset="0"/>
              </a:rPr>
              <a:t>.. with some real world problems or patterns -&gt; </a:t>
            </a:r>
            <a:endParaRPr lang="en-US" sz="1000" b="1">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15</a:t>
            </a:fld>
            <a:endParaRPr lang="en-US"/>
          </a:p>
        </p:txBody>
      </p:sp>
    </p:spTree>
    <p:extLst>
      <p:ext uri="{BB962C8B-B14F-4D97-AF65-F5344CB8AC3E}">
        <p14:creationId xmlns:p14="http://schemas.microsoft.com/office/powerpoint/2010/main" val="1691131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115E9C-87C8-4E38-9641-EDC317EC4BD9}" type="slidenum">
              <a:rPr lang="en-US" smtClean="0"/>
              <a:t>16</a:t>
            </a:fld>
            <a:endParaRPr lang="en-US"/>
          </a:p>
        </p:txBody>
      </p:sp>
    </p:spTree>
    <p:extLst>
      <p:ext uri="{BB962C8B-B14F-4D97-AF65-F5344CB8AC3E}">
        <p14:creationId xmlns:p14="http://schemas.microsoft.com/office/powerpoint/2010/main" val="2530335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aseline="0" dirty="0"/>
              <a:t>&gt; So in Durable Functions, we introduce the concept of “an orchestrator" that will orchestrate or manage what happens between rest of the Functions. </a:t>
            </a:r>
          </a:p>
          <a:p>
            <a:endParaRPr lang="en-US" sz="3200" baseline="0" dirty="0"/>
          </a:p>
          <a:p>
            <a:r>
              <a:rPr lang="en-US" sz="3200" baseline="0" dirty="0"/>
              <a:t>&gt; It is responsible for calling and receiving output from activity functions that you’re familiar with as regular functions. When an activity returns, it return value becomes part of the local state of the orchestrator function so you’re able to work with it as any other variable in that block of code. </a:t>
            </a:r>
          </a:p>
          <a:p>
            <a:endParaRPr lang="en-US" sz="3200" baseline="0" dirty="0"/>
          </a:p>
          <a:p>
            <a:r>
              <a:rPr lang="en-US" sz="3200" dirty="0"/>
              <a:t>&gt; </a:t>
            </a:r>
            <a:r>
              <a:rPr lang="en-US" sz="3200" dirty="0" err="1"/>
              <a:t>CallFunctionAsync</a:t>
            </a:r>
            <a:r>
              <a:rPr lang="en-US" sz="3200" dirty="0"/>
              <a:t> uses queues under the covers, thus they can be scaled out to multiple VMs.</a:t>
            </a:r>
          </a:p>
          <a:p>
            <a:endParaRPr lang="en-US" sz="3200" dirty="0"/>
          </a:p>
          <a:p>
            <a:r>
              <a:rPr lang="en-US" sz="3200" dirty="0"/>
              <a:t>The other thing is that if I want to have exceptions in my code, say something goes wrong in a particular function, I can do that.</a:t>
            </a:r>
            <a:r>
              <a:rPr lang="en-US" sz="3200" baseline="0" dirty="0"/>
              <a:t> We’re all familiar with the syntax and now we can do it in a distributed way. </a:t>
            </a:r>
            <a:endParaRPr lang="en-US" sz="3200" dirty="0"/>
          </a:p>
          <a:p>
            <a:endParaRPr lang="en-US" sz="3200" dirty="0"/>
          </a:p>
          <a:p>
            <a:r>
              <a:rPr lang="en-US" sz="3200" dirty="0"/>
              <a:t>Mention rewind feature to talk about in new developments</a:t>
            </a:r>
          </a:p>
        </p:txBody>
      </p:sp>
      <p:sp>
        <p:nvSpPr>
          <p:cNvPr id="4" name="Slide Number Placeholder 3"/>
          <p:cNvSpPr>
            <a:spLocks noGrp="1"/>
          </p:cNvSpPr>
          <p:nvPr>
            <p:ph type="sldNum" sz="quarter" idx="10"/>
          </p:nvPr>
        </p:nvSpPr>
        <p:spPr/>
        <p:txBody>
          <a:bodyPr/>
          <a:lstStyle/>
          <a:p>
            <a:fld id="{507145BA-C3B4-4DFD-8BEA-002ACC8A21AD}" type="slidenum">
              <a:rPr lang="en-US" smtClean="0"/>
              <a:t>17</a:t>
            </a:fld>
            <a:endParaRPr lang="en-US"/>
          </a:p>
        </p:txBody>
      </p:sp>
    </p:spTree>
    <p:extLst>
      <p:ext uri="{BB962C8B-B14F-4D97-AF65-F5344CB8AC3E}">
        <p14:creationId xmlns:p14="http://schemas.microsoft.com/office/powerpoint/2010/main" val="1403621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000"/>
              </a:spcAft>
            </a:pPr>
            <a:r>
              <a:rPr lang="en-US" sz="1000" b="1" dirty="0">
                <a:gradFill>
                  <a:gsLst>
                    <a:gs pos="1250">
                      <a:schemeClr val="bg1"/>
                    </a:gs>
                    <a:gs pos="100000">
                      <a:schemeClr val="bg1"/>
                    </a:gs>
                  </a:gsLst>
                  <a:lin ang="5400000" scaled="0"/>
                </a:gradFill>
              </a:rPr>
              <a:t>&gt; Function Chaining</a:t>
            </a:r>
          </a:p>
          <a:p>
            <a:pPr>
              <a:lnSpc>
                <a:spcPct val="90000"/>
              </a:lnSpc>
              <a:spcAft>
                <a:spcPts val="3000"/>
              </a:spcAft>
            </a:pPr>
            <a:endParaRPr lang="en-US" sz="1000" dirty="0">
              <a:gradFill>
                <a:gsLst>
                  <a:gs pos="1250">
                    <a:schemeClr val="bg1"/>
                  </a:gs>
                  <a:gs pos="100000">
                    <a:schemeClr val="bg1"/>
                  </a:gs>
                </a:gsLst>
                <a:lin ang="5400000" scaled="0"/>
              </a:gradFill>
            </a:endParaRPr>
          </a:p>
          <a:p>
            <a:pPr>
              <a:lnSpc>
                <a:spcPct val="90000"/>
              </a:lnSpc>
              <a:spcAft>
                <a:spcPts val="3000"/>
              </a:spcAft>
            </a:pPr>
            <a:r>
              <a:rPr lang="en-US" sz="1000" b="1" dirty="0">
                <a:gradFill>
                  <a:gsLst>
                    <a:gs pos="1250">
                      <a:schemeClr val="bg1"/>
                    </a:gs>
                    <a:gs pos="100000">
                      <a:schemeClr val="bg1"/>
                    </a:gs>
                  </a:gsLst>
                  <a:lin ang="5400000" scaled="0"/>
                </a:gradFill>
              </a:rPr>
              <a:t>Objective: </a:t>
            </a:r>
          </a:p>
          <a:p>
            <a:pPr marL="228600" indent="-228600">
              <a:lnSpc>
                <a:spcPct val="90000"/>
              </a:lnSpc>
              <a:spcAft>
                <a:spcPts val="3000"/>
              </a:spcAft>
              <a:buAutoNum type="arabicPeriod"/>
            </a:pPr>
            <a:r>
              <a:rPr lang="en-US" sz="1000" dirty="0">
                <a:gradFill>
                  <a:gsLst>
                    <a:gs pos="1250">
                      <a:schemeClr val="bg1"/>
                    </a:gs>
                    <a:gs pos="100000">
                      <a:schemeClr val="bg1"/>
                    </a:gs>
                  </a:gsLst>
                  <a:lin ang="5400000" scaled="0"/>
                </a:gradFill>
              </a:rPr>
              <a:t>Intro to orchestrator and activity functions</a:t>
            </a:r>
          </a:p>
          <a:p>
            <a:pPr marL="228600" indent="-228600">
              <a:lnSpc>
                <a:spcPct val="90000"/>
              </a:lnSpc>
              <a:spcAft>
                <a:spcPts val="3000"/>
              </a:spcAft>
              <a:buAutoNum type="arabicPeriod"/>
            </a:pPr>
            <a:r>
              <a:rPr lang="en-US" sz="1000" dirty="0">
                <a:gradFill>
                  <a:gsLst>
                    <a:gs pos="1250">
                      <a:schemeClr val="bg1"/>
                    </a:gs>
                    <a:gs pos="100000">
                      <a:schemeClr val="bg1"/>
                    </a:gs>
                  </a:gsLst>
                  <a:lin ang="5400000" scaled="0"/>
                </a:gradFill>
              </a:rPr>
              <a:t>Local Development</a:t>
            </a:r>
          </a:p>
          <a:p>
            <a:pPr marL="228600" indent="-228600">
              <a:lnSpc>
                <a:spcPct val="90000"/>
              </a:lnSpc>
              <a:spcAft>
                <a:spcPts val="3000"/>
              </a:spcAft>
              <a:buAutoNum type="arabicPeriod"/>
            </a:pPr>
            <a:r>
              <a:rPr lang="en-US" sz="1000" dirty="0">
                <a:gradFill>
                  <a:gsLst>
                    <a:gs pos="1250">
                      <a:schemeClr val="bg1"/>
                    </a:gs>
                    <a:gs pos="100000">
                      <a:schemeClr val="bg1"/>
                    </a:gs>
                  </a:gsLst>
                  <a:lin ang="5400000" scaled="0"/>
                </a:gradFill>
              </a:rPr>
              <a:t>JavaScript</a:t>
            </a:r>
            <a:r>
              <a:rPr lang="en-US" sz="1000" baseline="0" dirty="0">
                <a:gradFill>
                  <a:gsLst>
                    <a:gs pos="1250">
                      <a:schemeClr val="bg1"/>
                    </a:gs>
                    <a:gs pos="100000">
                      <a:schemeClr val="bg1"/>
                    </a:gs>
                  </a:gsLst>
                  <a:lin ang="5400000" scaled="0"/>
                </a:gradFill>
              </a:rPr>
              <a:t> Support</a:t>
            </a:r>
          </a:p>
          <a:p>
            <a:pPr>
              <a:lnSpc>
                <a:spcPct val="90000"/>
              </a:lnSpc>
              <a:spcAft>
                <a:spcPts val="3000"/>
              </a:spcAft>
            </a:pPr>
            <a:endParaRPr lang="en-US" sz="1000" dirty="0">
              <a:gradFill>
                <a:gsLst>
                  <a:gs pos="1250">
                    <a:schemeClr val="bg1"/>
                  </a:gs>
                  <a:gs pos="100000">
                    <a:schemeClr val="bg1"/>
                  </a:gs>
                </a:gsLst>
                <a:lin ang="5400000" scaled="0"/>
              </a:gradFill>
            </a:endParaRPr>
          </a:p>
          <a:p>
            <a:r>
              <a:rPr lang="en-US" sz="1200" b="0" i="0" u="none" strike="noStrike" kern="1200" dirty="0">
                <a:solidFill>
                  <a:schemeClr val="tx1"/>
                </a:solidFill>
                <a:effectLst/>
                <a:latin typeface="+mn-lt"/>
                <a:ea typeface="+mn-ea"/>
                <a:cs typeface="+mn-cs"/>
              </a:rPr>
              <a:t>Azure Functions supports debugging function code directly, and that same support carries forward to Durable Functions, whether running in Azure or locally. However, there are a few behaviors to be aware of when debugging:</a:t>
            </a:r>
          </a:p>
          <a:p>
            <a:r>
              <a:rPr lang="en-US" sz="1200" b="1" i="0" u="none" strike="noStrike" kern="1200" dirty="0">
                <a:solidFill>
                  <a:schemeClr val="tx1"/>
                </a:solidFill>
                <a:effectLst/>
                <a:latin typeface="+mn-lt"/>
                <a:ea typeface="+mn-ea"/>
                <a:cs typeface="+mn-cs"/>
              </a:rPr>
              <a:t>Replay</a:t>
            </a:r>
            <a:r>
              <a:rPr lang="en-US" sz="1200" b="0" i="0" u="none" strike="noStrike" kern="1200" dirty="0">
                <a:solidFill>
                  <a:schemeClr val="tx1"/>
                </a:solidFill>
                <a:effectLst/>
                <a:latin typeface="+mn-lt"/>
                <a:ea typeface="+mn-ea"/>
                <a:cs typeface="+mn-cs"/>
              </a:rPr>
              <a:t>: Orchestrator functions regularly replay when new inputs are received. This means a single </a:t>
            </a:r>
            <a:r>
              <a:rPr lang="en-US" sz="1200" b="0" i="1" u="none" strike="noStrike" kern="1200" dirty="0">
                <a:solidFill>
                  <a:schemeClr val="tx1"/>
                </a:solidFill>
                <a:effectLst/>
                <a:latin typeface="+mn-lt"/>
                <a:ea typeface="+mn-ea"/>
                <a:cs typeface="+mn-cs"/>
              </a:rPr>
              <a:t>logical</a:t>
            </a:r>
            <a:r>
              <a:rPr lang="en-US" sz="1200" b="0" i="0" u="none" strike="noStrike" kern="1200" dirty="0">
                <a:solidFill>
                  <a:schemeClr val="tx1"/>
                </a:solidFill>
                <a:effectLst/>
                <a:latin typeface="+mn-lt"/>
                <a:ea typeface="+mn-ea"/>
                <a:cs typeface="+mn-cs"/>
              </a:rPr>
              <a:t> execution of an orchestrator function can result in hitting the same breakpoint multiple times, especially if it is set early in the function code.</a:t>
            </a:r>
          </a:p>
          <a:p>
            <a:r>
              <a:rPr lang="en-US" sz="1200" b="1" i="0" u="none" strike="noStrike" kern="1200" dirty="0">
                <a:solidFill>
                  <a:schemeClr val="tx1"/>
                </a:solidFill>
                <a:effectLst/>
                <a:latin typeface="+mn-lt"/>
                <a:ea typeface="+mn-ea"/>
                <a:cs typeface="+mn-cs"/>
              </a:rPr>
              <a:t>Await</a:t>
            </a:r>
            <a:r>
              <a:rPr lang="en-US" sz="1200" b="0" i="0" u="none" strike="noStrike" kern="1200" dirty="0">
                <a:solidFill>
                  <a:schemeClr val="tx1"/>
                </a:solidFill>
                <a:effectLst/>
                <a:latin typeface="+mn-lt"/>
                <a:ea typeface="+mn-ea"/>
                <a:cs typeface="+mn-cs"/>
              </a:rPr>
              <a:t>: Whenever an await is encountered, it yields control back to the Durable Task Framework dispatcher. If this is the first time a particular await has been encountered, the associated task is </a:t>
            </a:r>
            <a:r>
              <a:rPr lang="en-US" sz="1200" b="0" i="1" u="none" strike="noStrike" kern="1200" dirty="0">
                <a:solidFill>
                  <a:schemeClr val="tx1"/>
                </a:solidFill>
                <a:effectLst/>
                <a:latin typeface="+mn-lt"/>
                <a:ea typeface="+mn-ea"/>
                <a:cs typeface="+mn-cs"/>
              </a:rPr>
              <a:t>never</a:t>
            </a:r>
            <a:r>
              <a:rPr lang="en-US" sz="1200" b="0" i="0" u="none" strike="noStrike" kern="1200" dirty="0">
                <a:solidFill>
                  <a:schemeClr val="tx1"/>
                </a:solidFill>
                <a:effectLst/>
                <a:latin typeface="+mn-lt"/>
                <a:ea typeface="+mn-ea"/>
                <a:cs typeface="+mn-cs"/>
              </a:rPr>
              <a:t> resumed. Because the task never resumes, stepping </a:t>
            </a:r>
            <a:r>
              <a:rPr lang="en-US" sz="1200" b="0" i="1" u="none" strike="noStrike" kern="1200" dirty="0">
                <a:solidFill>
                  <a:schemeClr val="tx1"/>
                </a:solidFill>
                <a:effectLst/>
                <a:latin typeface="+mn-lt"/>
                <a:ea typeface="+mn-ea"/>
                <a:cs typeface="+mn-cs"/>
              </a:rPr>
              <a:t>over</a:t>
            </a:r>
            <a:r>
              <a:rPr lang="en-US" sz="1200" b="0" i="0" u="none" strike="noStrike" kern="1200" dirty="0">
                <a:solidFill>
                  <a:schemeClr val="tx1"/>
                </a:solidFill>
                <a:effectLst/>
                <a:latin typeface="+mn-lt"/>
                <a:ea typeface="+mn-ea"/>
                <a:cs typeface="+mn-cs"/>
              </a:rPr>
              <a:t> the await (F10 in Visual Studio) is not actually possible. Stepping over only works when a task is being replayed.</a:t>
            </a:r>
          </a:p>
          <a:p>
            <a:r>
              <a:rPr lang="en-US" sz="1200" b="1" i="0" u="none" strike="noStrike" kern="1200" dirty="0">
                <a:solidFill>
                  <a:schemeClr val="tx1"/>
                </a:solidFill>
                <a:effectLst/>
                <a:latin typeface="+mn-lt"/>
                <a:ea typeface="+mn-ea"/>
                <a:cs typeface="+mn-cs"/>
              </a:rPr>
              <a:t>Messaging timeouts</a:t>
            </a:r>
            <a:r>
              <a:rPr lang="en-US" sz="1200" b="0" i="0" u="none" strike="noStrike" kern="1200" dirty="0">
                <a:solidFill>
                  <a:schemeClr val="tx1"/>
                </a:solidFill>
                <a:effectLst/>
                <a:latin typeface="+mn-lt"/>
                <a:ea typeface="+mn-ea"/>
                <a:cs typeface="+mn-cs"/>
              </a:rPr>
              <a:t>: Durable Functions internally uses queue messages to drive execution of both orchestrator functions and activity functions. In a multi-VM environment, breaking into the debugging for extended periods of time could cause another VM to pick up the message, resulting in duplicate execution. This behavior exists for regular queue-trigger functions as well, but is important to point out in this context since the queues are an implementation detail.</a:t>
            </a:r>
          </a:p>
          <a:p>
            <a:pPr>
              <a:lnSpc>
                <a:spcPct val="90000"/>
              </a:lnSpc>
              <a:spcAft>
                <a:spcPts val="3000"/>
              </a:spcAft>
            </a:pPr>
            <a:endParaRPr lang="en-US" sz="1000" dirty="0">
              <a:gradFill>
                <a:gsLst>
                  <a:gs pos="1250">
                    <a:schemeClr val="bg1"/>
                  </a:gs>
                  <a:gs pos="100000">
                    <a:schemeClr val="bg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233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Grasping how orchestrators use execution history to replay and rebuild their local state is key to understanding how Durable Functions works, so let’s walk through the execution of a simple orchestrator function.</a:t>
            </a:r>
          </a:p>
          <a:p>
            <a:endParaRPr lang="en-US" dirty="0"/>
          </a:p>
          <a:p>
            <a:r>
              <a:rPr lang="en-US" dirty="0"/>
              <a:t>The light blue box at the top of the slide is the orchestrator’s code. </a:t>
            </a:r>
          </a:p>
          <a:p>
            <a:r>
              <a:rPr lang="en-US" dirty="0"/>
              <a:t>“</a:t>
            </a:r>
            <a:r>
              <a:rPr lang="en-US" dirty="0" err="1"/>
              <a:t>SayHello</a:t>
            </a:r>
            <a:r>
              <a:rPr lang="en-US" dirty="0"/>
              <a:t>” our activity function, which returns “Hello” and whatever input you give it.</a:t>
            </a:r>
          </a:p>
          <a:p>
            <a:r>
              <a:rPr lang="en-US" dirty="0"/>
              <a:t>Our execution history is currently empty. As we start to record events, they’ll show up here. (Indicate area.)</a:t>
            </a:r>
          </a:p>
          <a:p>
            <a:endParaRPr lang="en-US" dirty="0"/>
          </a:p>
          <a:p>
            <a:r>
              <a:rPr lang="en-US" dirty="0"/>
              <a:t>1. A request is made to the orchestrator function.</a:t>
            </a:r>
          </a:p>
          <a:p>
            <a:r>
              <a:rPr lang="en-US" dirty="0"/>
              <a:t>2. The orchestrator starts and begins executing until it’s asked to await some async work. In this case, we want to call an activity function.</a:t>
            </a:r>
          </a:p>
          <a:p>
            <a:r>
              <a:rPr lang="en-US" dirty="0"/>
              <a:t>3. The orchestrator checks the execution history for a record of the activity function.</a:t>
            </a:r>
          </a:p>
          <a:p>
            <a:r>
              <a:rPr lang="en-US" dirty="0"/>
              <a:t>4. There’s no record of the activity function being called or completed, so the orchestrator schedules that work.</a:t>
            </a:r>
          </a:p>
          <a:p>
            <a:r>
              <a:rPr lang="en-US" dirty="0"/>
              <a:t>5. While the orchestrator waits on work to complete, it shuts down.</a:t>
            </a:r>
          </a:p>
          <a:p>
            <a:r>
              <a:rPr lang="en-US" dirty="0"/>
              <a:t>5. The scheduled activity function runs. </a:t>
            </a:r>
          </a:p>
          <a:p>
            <a:r>
              <a:rPr lang="en-US" dirty="0"/>
              <a:t>6. A record of this is added to the execution history. In this case we produced output, so that’s stored.</a:t>
            </a:r>
          </a:p>
          <a:p>
            <a:r>
              <a:rPr lang="en-US" dirty="0"/>
              <a:t>7. Now the orchestrator has more work to do. It restarts and executes its code **from the beginning** to build up its local state.</a:t>
            </a:r>
          </a:p>
          <a:p>
            <a:r>
              <a:rPr lang="en-US" dirty="0"/>
              <a:t>8. As before, the orchestrator executes until it reaches an await.</a:t>
            </a:r>
          </a:p>
          <a:p>
            <a:r>
              <a:rPr lang="en-US" dirty="0"/>
              <a:t>9. The orchestrator checks the execution history. This time there’s a record of the async work being done.</a:t>
            </a:r>
          </a:p>
          <a:p>
            <a:r>
              <a:rPr lang="en-US" dirty="0"/>
              <a:t>10. The activity function’s stored output is passed back to the orchestrator. In this case, the value is added to a list of strings.</a:t>
            </a:r>
          </a:p>
          <a:p>
            <a:r>
              <a:rPr lang="en-US" dirty="0"/>
              <a:t>11. The orchestrator continues executing. In a more complex orchestrator with multiple await calls, the checkpoint, schedule and replay steps would repeat for each one. This orchestrator runs to completion and returns its output.</a:t>
            </a:r>
          </a:p>
          <a:p>
            <a:r>
              <a:rPr lang="en-US" dirty="0"/>
              <a:t>12. And we’re done!</a:t>
            </a:r>
          </a:p>
          <a:p>
            <a:endParaRPr lang="en-US" dirty="0"/>
          </a:p>
          <a:p>
            <a:r>
              <a:rPr lang="en-US" dirty="0"/>
              <a:t>- How does the framework know to wake up</a:t>
            </a:r>
          </a:p>
        </p:txBody>
      </p:sp>
      <p:sp>
        <p:nvSpPr>
          <p:cNvPr id="4" name="Slide Number Placeholder 3"/>
          <p:cNvSpPr>
            <a:spLocks noGrp="1"/>
          </p:cNvSpPr>
          <p:nvPr>
            <p:ph type="sldNum" sz="quarter" idx="10"/>
          </p:nvPr>
        </p:nvSpPr>
        <p:spPr/>
        <p:txBody>
          <a:bodyPr/>
          <a:lstStyle/>
          <a:p>
            <a:fld id="{41115E9C-87C8-4E38-9641-EDC317EC4BD9}" type="slidenum">
              <a:rPr lang="en-US" smtClean="0"/>
              <a:t>19</a:t>
            </a:fld>
            <a:endParaRPr lang="en-US"/>
          </a:p>
        </p:txBody>
      </p:sp>
    </p:spTree>
    <p:extLst>
      <p:ext uri="{BB962C8B-B14F-4D97-AF65-F5344CB8AC3E}">
        <p14:creationId xmlns:p14="http://schemas.microsoft.com/office/powerpoint/2010/main" val="1002175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E0B53F-4993-4CCB-BC68-2B4842603A34}" type="slidenum">
              <a:rPr lang="en-US" smtClean="0"/>
              <a:t>2</a:t>
            </a:fld>
            <a:endParaRPr lang="en-US"/>
          </a:p>
        </p:txBody>
      </p:sp>
    </p:spTree>
    <p:extLst>
      <p:ext uri="{BB962C8B-B14F-4D97-AF65-F5344CB8AC3E}">
        <p14:creationId xmlns:p14="http://schemas.microsoft.com/office/powerpoint/2010/main" val="3924503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20</a:t>
            </a:fld>
            <a:endParaRPr lang="en-US"/>
          </a:p>
        </p:txBody>
      </p:sp>
    </p:spTree>
    <p:extLst>
      <p:ext uri="{BB962C8B-B14F-4D97-AF65-F5344CB8AC3E}">
        <p14:creationId xmlns:p14="http://schemas.microsoft.com/office/powerpoint/2010/main" val="689141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000"/>
              </a:spcAft>
            </a:pPr>
            <a:r>
              <a:rPr lang="en-US" sz="1000" b="1" dirty="0">
                <a:gradFill>
                  <a:gsLst>
                    <a:gs pos="1250">
                      <a:schemeClr val="bg1"/>
                    </a:gs>
                    <a:gs pos="100000">
                      <a:schemeClr val="bg1"/>
                    </a:gs>
                  </a:gsLst>
                  <a:lin ang="5400000" scaled="0"/>
                </a:gradFill>
              </a:rPr>
              <a:t>&gt; Fan-out / Fan -in</a:t>
            </a:r>
          </a:p>
          <a:p>
            <a:pPr>
              <a:lnSpc>
                <a:spcPct val="90000"/>
              </a:lnSpc>
              <a:spcAft>
                <a:spcPts val="3000"/>
              </a:spcAft>
            </a:pPr>
            <a:endParaRPr lang="en-US" sz="1000" dirty="0">
              <a:gradFill>
                <a:gsLst>
                  <a:gs pos="1250">
                    <a:schemeClr val="bg1"/>
                  </a:gs>
                  <a:gs pos="100000">
                    <a:schemeClr val="bg1"/>
                  </a:gs>
                </a:gsLst>
                <a:lin ang="5400000" scaled="0"/>
              </a:gradFill>
            </a:endParaRPr>
          </a:p>
          <a:p>
            <a:pPr>
              <a:lnSpc>
                <a:spcPct val="90000"/>
              </a:lnSpc>
              <a:spcAft>
                <a:spcPts val="3000"/>
              </a:spcAft>
            </a:pPr>
            <a:r>
              <a:rPr lang="en-US" sz="1000" b="1" dirty="0">
                <a:gradFill>
                  <a:gsLst>
                    <a:gs pos="1250">
                      <a:schemeClr val="bg1"/>
                    </a:gs>
                    <a:gs pos="100000">
                      <a:schemeClr val="bg1"/>
                    </a:gs>
                  </a:gsLst>
                  <a:lin ang="5400000" scaled="0"/>
                </a:gradFill>
              </a:rPr>
              <a:t>Objective: </a:t>
            </a:r>
          </a:p>
          <a:p>
            <a:pPr marL="228600" indent="-228600">
              <a:lnSpc>
                <a:spcPct val="90000"/>
              </a:lnSpc>
              <a:spcAft>
                <a:spcPts val="3000"/>
              </a:spcAft>
              <a:buAutoNum type="arabicPeriod"/>
            </a:pPr>
            <a:r>
              <a:rPr lang="en-US" sz="1000" dirty="0">
                <a:gradFill>
                  <a:gsLst>
                    <a:gs pos="1250">
                      <a:schemeClr val="bg1"/>
                    </a:gs>
                    <a:gs pos="100000">
                      <a:schemeClr val="bg1"/>
                    </a:gs>
                  </a:gsLst>
                  <a:lin ang="5400000" scaled="0"/>
                </a:gradFill>
              </a:rPr>
              <a:t>Azure</a:t>
            </a:r>
            <a:r>
              <a:rPr lang="en-US" sz="1000" baseline="0" dirty="0">
                <a:gradFill>
                  <a:gsLst>
                    <a:gs pos="1250">
                      <a:schemeClr val="bg1"/>
                    </a:gs>
                    <a:gs pos="100000">
                      <a:schemeClr val="bg1"/>
                    </a:gs>
                  </a:gsLst>
                  <a:lin ang="5400000" scaled="0"/>
                </a:gradFill>
              </a:rPr>
              <a:t> hosted demo</a:t>
            </a:r>
            <a:endParaRPr lang="en-US" sz="1000" dirty="0">
              <a:gradFill>
                <a:gsLst>
                  <a:gs pos="1250">
                    <a:schemeClr val="bg1"/>
                  </a:gs>
                  <a:gs pos="100000">
                    <a:schemeClr val="bg1"/>
                  </a:gs>
                </a:gsLst>
                <a:lin ang="5400000" scaled="0"/>
              </a:gradFill>
            </a:endParaRPr>
          </a:p>
          <a:p>
            <a:pPr marL="228600" indent="-228600">
              <a:lnSpc>
                <a:spcPct val="90000"/>
              </a:lnSpc>
              <a:spcAft>
                <a:spcPts val="3000"/>
              </a:spcAft>
              <a:buAutoNum type="arabicPeriod"/>
            </a:pPr>
            <a:r>
              <a:rPr lang="en-US" sz="1000" dirty="0">
                <a:gradFill>
                  <a:gsLst>
                    <a:gs pos="1250">
                      <a:schemeClr val="bg1"/>
                    </a:gs>
                    <a:gs pos="100000">
                      <a:schemeClr val="bg1"/>
                    </a:gs>
                  </a:gsLst>
                  <a:lin ang="5400000" scaled="0"/>
                </a:gradFill>
              </a:rPr>
              <a:t>Triggers</a:t>
            </a:r>
            <a:r>
              <a:rPr lang="en-US" sz="1000" baseline="0" dirty="0">
                <a:gradFill>
                  <a:gsLst>
                    <a:gs pos="1250">
                      <a:schemeClr val="bg1"/>
                    </a:gs>
                    <a:gs pos="100000">
                      <a:schemeClr val="bg1"/>
                    </a:gs>
                  </a:gsLst>
                  <a:lin ang="5400000" scaled="0"/>
                </a:gradFill>
              </a:rPr>
              <a:t> and Bindings</a:t>
            </a:r>
            <a:endParaRPr lang="en-US" sz="1000" dirty="0">
              <a:gradFill>
                <a:gsLst>
                  <a:gs pos="1250">
                    <a:schemeClr val="bg1"/>
                  </a:gs>
                  <a:gs pos="100000">
                    <a:schemeClr val="bg1"/>
                  </a:gs>
                </a:gsLst>
                <a:lin ang="5400000" scaled="0"/>
              </a:gradFill>
            </a:endParaRPr>
          </a:p>
          <a:p>
            <a:pPr marL="228600" indent="-228600">
              <a:lnSpc>
                <a:spcPct val="90000"/>
              </a:lnSpc>
              <a:spcAft>
                <a:spcPts val="3000"/>
              </a:spcAft>
              <a:buAutoNum type="arabicPeriod"/>
            </a:pPr>
            <a:r>
              <a:rPr lang="en-US" sz="1000" dirty="0">
                <a:gradFill>
                  <a:gsLst>
                    <a:gs pos="1250">
                      <a:schemeClr val="bg1"/>
                    </a:gs>
                    <a:gs pos="100000">
                      <a:schemeClr val="bg1"/>
                    </a:gs>
                  </a:gsLst>
                  <a:lin ang="5400000" scaled="0"/>
                </a:gradFill>
              </a:rPr>
              <a:t>Live</a:t>
            </a:r>
            <a:r>
              <a:rPr lang="en-US" sz="1000" baseline="0" dirty="0">
                <a:gradFill>
                  <a:gsLst>
                    <a:gs pos="1250">
                      <a:schemeClr val="bg1"/>
                    </a:gs>
                    <a:gs pos="100000">
                      <a:schemeClr val="bg1"/>
                    </a:gs>
                  </a:gsLst>
                  <a:lin ang="5400000" scaled="0"/>
                </a:gradFill>
              </a:rPr>
              <a:t> monitoring</a:t>
            </a:r>
          </a:p>
          <a:p>
            <a:pPr marL="228600" indent="-228600">
              <a:lnSpc>
                <a:spcPct val="90000"/>
              </a:lnSpc>
              <a:spcAft>
                <a:spcPts val="3000"/>
              </a:spcAft>
              <a:buAutoNum type="arabicPeriod"/>
            </a:pPr>
            <a:endParaRPr lang="en-US" sz="1000" baseline="0" dirty="0">
              <a:gradFill>
                <a:gsLst>
                  <a:gs pos="1250">
                    <a:schemeClr val="bg1"/>
                  </a:gs>
                  <a:gs pos="100000">
                    <a:schemeClr val="bg1"/>
                  </a:gs>
                </a:gsLst>
                <a:lin ang="5400000" scaled="0"/>
              </a:gradFill>
            </a:endParaRPr>
          </a:p>
          <a:p>
            <a:pPr marL="0" indent="0">
              <a:lnSpc>
                <a:spcPct val="90000"/>
              </a:lnSpc>
              <a:spcAft>
                <a:spcPts val="3000"/>
              </a:spcAft>
              <a:buNone/>
            </a:pPr>
            <a:r>
              <a:rPr lang="en-US" sz="1000" baseline="0" dirty="0">
                <a:gradFill>
                  <a:gsLst>
                    <a:gs pos="1250">
                      <a:schemeClr val="bg1"/>
                    </a:gs>
                    <a:gs pos="100000">
                      <a:schemeClr val="bg1"/>
                    </a:gs>
                  </a:gsLst>
                  <a:lin ang="5400000" scaled="0"/>
                </a:gradFill>
              </a:rPr>
              <a:t>Show Live Monitoring and Scale Out</a:t>
            </a:r>
          </a:p>
          <a:p>
            <a:pPr marL="0" indent="0">
              <a:lnSpc>
                <a:spcPct val="90000"/>
              </a:lnSpc>
              <a:spcAft>
                <a:spcPts val="3000"/>
              </a:spcAft>
              <a:buNone/>
            </a:pPr>
            <a:r>
              <a:rPr lang="en-US" sz="1000" baseline="0" dirty="0">
                <a:gradFill>
                  <a:gsLst>
                    <a:gs pos="1250">
                      <a:schemeClr val="bg1"/>
                    </a:gs>
                    <a:gs pos="100000">
                      <a:schemeClr val="bg1"/>
                    </a:gs>
                  </a:gsLst>
                  <a:lin ang="5400000" scaled="0"/>
                </a:gradFill>
              </a:rPr>
              <a:t>Show Diagnostics Queries:</a:t>
            </a:r>
          </a:p>
          <a:p>
            <a:pPr marL="0" indent="0">
              <a:lnSpc>
                <a:spcPct val="90000"/>
              </a:lnSpc>
              <a:spcAft>
                <a:spcPts val="3000"/>
              </a:spcAft>
              <a:buNone/>
            </a:pPr>
            <a:endParaRPr lang="en-US" sz="1000" baseline="0" dirty="0">
              <a:gradFill>
                <a:gsLst>
                  <a:gs pos="1250">
                    <a:schemeClr val="bg1"/>
                  </a:gs>
                  <a:gs pos="100000">
                    <a:schemeClr val="bg1"/>
                  </a:gs>
                </a:gsLst>
                <a:lin ang="5400000" scaled="0"/>
              </a:gradFill>
            </a:endParaRPr>
          </a:p>
          <a:p>
            <a:pPr marL="0" indent="0">
              <a:lnSpc>
                <a:spcPct val="90000"/>
              </a:lnSpc>
              <a:spcAft>
                <a:spcPts val="3000"/>
              </a:spcAft>
              <a:buNone/>
            </a:pPr>
            <a:r>
              <a:rPr lang="en-US" sz="1200" b="1" i="0" u="none" strike="noStrike" kern="1200" dirty="0">
                <a:solidFill>
                  <a:schemeClr val="tx1"/>
                </a:solidFill>
                <a:effectLst/>
                <a:latin typeface="+mn-lt"/>
                <a:ea typeface="+mn-ea"/>
                <a:cs typeface="+mn-cs"/>
              </a:rPr>
              <a:t>historical tracking data for a single instance</a:t>
            </a:r>
            <a:endParaRPr lang="en-US" sz="1000" b="1" baseline="0" dirty="0">
              <a:gradFill>
                <a:gsLst>
                  <a:gs pos="1250">
                    <a:schemeClr val="bg1"/>
                  </a:gs>
                  <a:gs pos="100000">
                    <a:schemeClr val="bg1"/>
                  </a:gs>
                </a:gsLst>
                <a:lin ang="5400000" scaled="0"/>
              </a:gradFill>
            </a:endParaRPr>
          </a:p>
          <a:p>
            <a:pPr marL="0" indent="0">
              <a:lnSpc>
                <a:spcPct val="90000"/>
              </a:lnSpc>
              <a:spcAft>
                <a:spcPts val="3000"/>
              </a:spcAft>
              <a:buNone/>
            </a:pPr>
            <a:r>
              <a:rPr lang="en-US" sz="1200" b="0" i="0" u="none" strike="noStrike" kern="1200" dirty="0">
                <a:solidFill>
                  <a:schemeClr val="tx1"/>
                </a:solidFill>
                <a:effectLst/>
                <a:latin typeface="+mn-lt"/>
                <a:ea typeface="+mn-ea"/>
                <a:cs typeface="+mn-cs"/>
              </a:rPr>
              <a:t>let </a:t>
            </a:r>
            <a:r>
              <a:rPr lang="en-US" sz="1200" b="0" i="0" u="none" strike="noStrike" kern="1200" dirty="0" err="1">
                <a:solidFill>
                  <a:schemeClr val="tx1"/>
                </a:solidFill>
                <a:effectLst/>
                <a:latin typeface="+mn-lt"/>
                <a:ea typeface="+mn-ea"/>
                <a:cs typeface="+mn-cs"/>
              </a:rPr>
              <a:t>targetInstanceId</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functionid</a:t>
            </a:r>
            <a:r>
              <a:rPr lang="en-US" sz="1200" b="0" i="0" u="none" strike="noStrike" kern="1200" dirty="0">
                <a:solidFill>
                  <a:schemeClr val="tx1"/>
                </a:solidFill>
                <a:effectLst/>
                <a:latin typeface="+mn-lt"/>
                <a:ea typeface="+mn-ea"/>
                <a:cs typeface="+mn-cs"/>
              </a:rPr>
              <a:t>]"; let start = datetime(2018-03-25T09:20:00); traces | where timestamp &gt; start and timestamp &lt; start + 30m | where </a:t>
            </a:r>
            <a:r>
              <a:rPr lang="en-US" sz="1200" b="0" i="0" u="none" strike="noStrike" kern="1200" dirty="0" err="1">
                <a:solidFill>
                  <a:schemeClr val="tx1"/>
                </a:solidFill>
                <a:effectLst/>
                <a:latin typeface="+mn-lt"/>
                <a:ea typeface="+mn-ea"/>
                <a:cs typeface="+mn-cs"/>
              </a:rPr>
              <a:t>customDimensions.Category</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Host.Triggers.DurableTask</a:t>
            </a:r>
            <a:r>
              <a:rPr lang="en-US" sz="1200" b="0" i="0" u="none" strike="noStrike" kern="1200" dirty="0">
                <a:solidFill>
                  <a:schemeClr val="tx1"/>
                </a:solidFill>
                <a:effectLst/>
                <a:latin typeface="+mn-lt"/>
                <a:ea typeface="+mn-ea"/>
                <a:cs typeface="+mn-cs"/>
              </a:rPr>
              <a:t>" | extend </a:t>
            </a:r>
            <a:r>
              <a:rPr lang="en-US" sz="1200" b="0" i="0" u="none" strike="noStrike" kern="1200" dirty="0" err="1">
                <a:solidFill>
                  <a:schemeClr val="tx1"/>
                </a:solidFill>
                <a:effectLst/>
                <a:latin typeface="+mn-lt"/>
                <a:ea typeface="+mn-ea"/>
                <a:cs typeface="+mn-cs"/>
              </a:rPr>
              <a:t>functionName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customDimensions</a:t>
            </a:r>
            <a:r>
              <a:rPr lang="en-US" sz="1200" b="0" i="0" u="none" strike="noStrike" kern="1200" dirty="0">
                <a:solidFill>
                  <a:schemeClr val="tx1"/>
                </a:solidFill>
                <a:effectLst/>
                <a:latin typeface="+mn-lt"/>
                <a:ea typeface="+mn-ea"/>
                <a:cs typeface="+mn-cs"/>
              </a:rPr>
              <a:t>["prop__</a:t>
            </a:r>
            <a:r>
              <a:rPr lang="en-US" sz="1200" b="0" i="0" u="none" strike="noStrike" kern="1200" dirty="0" err="1">
                <a:solidFill>
                  <a:schemeClr val="tx1"/>
                </a:solidFill>
                <a:effectLst/>
                <a:latin typeface="+mn-lt"/>
                <a:ea typeface="+mn-ea"/>
                <a:cs typeface="+mn-cs"/>
              </a:rPr>
              <a:t>functionName</a:t>
            </a:r>
            <a:r>
              <a:rPr lang="en-US" sz="1200" b="0" i="0" u="none" strike="noStrike" kern="1200" dirty="0">
                <a:solidFill>
                  <a:schemeClr val="tx1"/>
                </a:solidFill>
                <a:effectLst/>
                <a:latin typeface="+mn-lt"/>
                <a:ea typeface="+mn-ea"/>
                <a:cs typeface="+mn-cs"/>
              </a:rPr>
              <a:t>"] | extend </a:t>
            </a:r>
            <a:r>
              <a:rPr lang="en-US" sz="1200" b="0" i="0" u="none" strike="noStrike" kern="1200" dirty="0" err="1">
                <a:solidFill>
                  <a:schemeClr val="tx1"/>
                </a:solidFill>
                <a:effectLst/>
                <a:latin typeface="+mn-lt"/>
                <a:ea typeface="+mn-ea"/>
                <a:cs typeface="+mn-cs"/>
              </a:rPr>
              <a:t>instanceId</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customDimensions</a:t>
            </a:r>
            <a:r>
              <a:rPr lang="en-US" sz="1200" b="0" i="0" u="none" strike="noStrike" kern="1200" dirty="0">
                <a:solidFill>
                  <a:schemeClr val="tx1"/>
                </a:solidFill>
                <a:effectLst/>
                <a:latin typeface="+mn-lt"/>
                <a:ea typeface="+mn-ea"/>
                <a:cs typeface="+mn-cs"/>
              </a:rPr>
              <a:t>["prop__</a:t>
            </a:r>
            <a:r>
              <a:rPr lang="en-US" sz="1200" b="0" i="0" u="none" strike="noStrike" kern="1200" dirty="0" err="1">
                <a:solidFill>
                  <a:schemeClr val="tx1"/>
                </a:solidFill>
                <a:effectLst/>
                <a:latin typeface="+mn-lt"/>
                <a:ea typeface="+mn-ea"/>
                <a:cs typeface="+mn-cs"/>
              </a:rPr>
              <a:t>instanceId</a:t>
            </a:r>
            <a:r>
              <a:rPr lang="en-US" sz="1200" b="0" i="0" u="none" strike="noStrike" kern="1200" dirty="0">
                <a:solidFill>
                  <a:schemeClr val="tx1"/>
                </a:solidFill>
                <a:effectLst/>
                <a:latin typeface="+mn-lt"/>
                <a:ea typeface="+mn-ea"/>
                <a:cs typeface="+mn-cs"/>
              </a:rPr>
              <a:t>"] | extend state = </a:t>
            </a:r>
            <a:r>
              <a:rPr lang="en-US" sz="1200" b="0" i="0" u="none" strike="noStrike" kern="1200" dirty="0" err="1">
                <a:solidFill>
                  <a:schemeClr val="tx1"/>
                </a:solidFill>
                <a:effectLst/>
                <a:latin typeface="+mn-lt"/>
                <a:ea typeface="+mn-ea"/>
                <a:cs typeface="+mn-cs"/>
              </a:rPr>
              <a:t>customDimensions</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prop__state</a:t>
            </a:r>
            <a:r>
              <a:rPr lang="en-US" sz="1200" b="0" i="0" u="none" strike="noStrike" kern="1200" dirty="0">
                <a:solidFill>
                  <a:schemeClr val="tx1"/>
                </a:solidFill>
                <a:effectLst/>
                <a:latin typeface="+mn-lt"/>
                <a:ea typeface="+mn-ea"/>
                <a:cs typeface="+mn-cs"/>
              </a:rPr>
              <a:t>"] | extend </a:t>
            </a:r>
            <a:r>
              <a:rPr lang="en-US" sz="1200" b="0" i="0" u="none" strike="noStrike" kern="1200" dirty="0" err="1">
                <a:solidFill>
                  <a:schemeClr val="tx1"/>
                </a:solidFill>
                <a:effectLst/>
                <a:latin typeface="+mn-lt"/>
                <a:ea typeface="+mn-ea"/>
                <a:cs typeface="+mn-cs"/>
              </a:rPr>
              <a:t>isReplay</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tobool</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tolower</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customDimensions</a:t>
            </a:r>
            <a:r>
              <a:rPr lang="en-US" sz="1200" b="0" i="0" u="none" strike="noStrike" kern="1200" dirty="0">
                <a:solidFill>
                  <a:schemeClr val="tx1"/>
                </a:solidFill>
                <a:effectLst/>
                <a:latin typeface="+mn-lt"/>
                <a:ea typeface="+mn-ea"/>
                <a:cs typeface="+mn-cs"/>
              </a:rPr>
              <a:t>["prop__</a:t>
            </a:r>
            <a:r>
              <a:rPr lang="en-US" sz="1200" b="0" i="0" u="none" strike="noStrike" kern="1200" dirty="0" err="1">
                <a:solidFill>
                  <a:schemeClr val="tx1"/>
                </a:solidFill>
                <a:effectLst/>
                <a:latin typeface="+mn-lt"/>
                <a:ea typeface="+mn-ea"/>
                <a:cs typeface="+mn-cs"/>
              </a:rPr>
              <a:t>isReplay</a:t>
            </a:r>
            <a:r>
              <a:rPr lang="en-US" sz="1200" b="0" i="0" u="none" strike="noStrike" kern="1200" dirty="0">
                <a:solidFill>
                  <a:schemeClr val="tx1"/>
                </a:solidFill>
                <a:effectLst/>
                <a:latin typeface="+mn-lt"/>
                <a:ea typeface="+mn-ea"/>
                <a:cs typeface="+mn-cs"/>
              </a:rPr>
              <a:t>"])) | extend </a:t>
            </a:r>
            <a:r>
              <a:rPr lang="en-US" sz="1200" b="0" i="0" u="none" strike="noStrike" kern="1200" dirty="0" err="1">
                <a:solidFill>
                  <a:schemeClr val="tx1"/>
                </a:solidFill>
                <a:effectLst/>
                <a:latin typeface="+mn-lt"/>
                <a:ea typeface="+mn-ea"/>
                <a:cs typeface="+mn-cs"/>
              </a:rPr>
              <a:t>sequenceNumber</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tolong</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customDimensions</a:t>
            </a:r>
            <a:r>
              <a:rPr lang="en-US" sz="1200" b="0" i="0" u="none" strike="noStrike" kern="1200" dirty="0">
                <a:solidFill>
                  <a:schemeClr val="tx1"/>
                </a:solidFill>
                <a:effectLst/>
                <a:latin typeface="+mn-lt"/>
                <a:ea typeface="+mn-ea"/>
                <a:cs typeface="+mn-cs"/>
              </a:rPr>
              <a:t>["prop__</a:t>
            </a:r>
            <a:r>
              <a:rPr lang="en-US" sz="1200" b="0" i="0" u="none" strike="noStrike" kern="1200" dirty="0" err="1">
                <a:solidFill>
                  <a:schemeClr val="tx1"/>
                </a:solidFill>
                <a:effectLst/>
                <a:latin typeface="+mn-lt"/>
                <a:ea typeface="+mn-ea"/>
                <a:cs typeface="+mn-cs"/>
              </a:rPr>
              <a:t>sequenceNumber</a:t>
            </a:r>
            <a:r>
              <a:rPr lang="en-US" sz="1200" b="0" i="0" u="none" strike="noStrike" kern="1200" dirty="0">
                <a:solidFill>
                  <a:schemeClr val="tx1"/>
                </a:solidFill>
                <a:effectLst/>
                <a:latin typeface="+mn-lt"/>
                <a:ea typeface="+mn-ea"/>
                <a:cs typeface="+mn-cs"/>
              </a:rPr>
              <a:t>"]) | where </a:t>
            </a:r>
            <a:r>
              <a:rPr lang="en-US" sz="1200" b="0" i="0" u="none" strike="noStrike" kern="1200" dirty="0" err="1">
                <a:solidFill>
                  <a:schemeClr val="tx1"/>
                </a:solidFill>
                <a:effectLst/>
                <a:latin typeface="+mn-lt"/>
                <a:ea typeface="+mn-ea"/>
                <a:cs typeface="+mn-cs"/>
              </a:rPr>
              <a:t>isReplay</a:t>
            </a:r>
            <a:r>
              <a:rPr lang="en-US" sz="1200" b="0" i="0" u="none" strike="noStrike" kern="1200" dirty="0">
                <a:solidFill>
                  <a:schemeClr val="tx1"/>
                </a:solidFill>
                <a:effectLst/>
                <a:latin typeface="+mn-lt"/>
                <a:ea typeface="+mn-ea"/>
                <a:cs typeface="+mn-cs"/>
              </a:rPr>
              <a:t> != true | where </a:t>
            </a:r>
            <a:r>
              <a:rPr lang="en-US" sz="1200" b="0" i="0" u="none" strike="noStrike" kern="1200" dirty="0" err="1">
                <a:solidFill>
                  <a:schemeClr val="tx1"/>
                </a:solidFill>
                <a:effectLst/>
                <a:latin typeface="+mn-lt"/>
                <a:ea typeface="+mn-ea"/>
                <a:cs typeface="+mn-cs"/>
              </a:rPr>
              <a:t>instanceId</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targetInstanceId</a:t>
            </a:r>
            <a:r>
              <a:rPr lang="en-US" sz="1200" b="0" i="0" u="none" strike="noStrike" kern="1200" dirty="0">
                <a:solidFill>
                  <a:schemeClr val="tx1"/>
                </a:solidFill>
                <a:effectLst/>
                <a:latin typeface="+mn-lt"/>
                <a:ea typeface="+mn-ea"/>
                <a:cs typeface="+mn-cs"/>
              </a:rPr>
              <a:t> | sort by timestamp </a:t>
            </a:r>
            <a:r>
              <a:rPr lang="en-US" sz="1200" b="0" i="0" u="none" strike="noStrike" kern="1200" dirty="0" err="1">
                <a:solidFill>
                  <a:schemeClr val="tx1"/>
                </a:solidFill>
                <a:effectLst/>
                <a:latin typeface="+mn-lt"/>
                <a:ea typeface="+mn-ea"/>
                <a:cs typeface="+mn-cs"/>
              </a:rPr>
              <a:t>asc</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sequenceNumber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asc</a:t>
            </a:r>
            <a:r>
              <a:rPr lang="en-US" sz="1200" b="0" i="0" u="none" strike="noStrike" kern="1200" dirty="0">
                <a:solidFill>
                  <a:schemeClr val="tx1"/>
                </a:solidFill>
                <a:effectLst/>
                <a:latin typeface="+mn-lt"/>
                <a:ea typeface="+mn-ea"/>
                <a:cs typeface="+mn-cs"/>
              </a:rPr>
              <a:t> | project timestamp, </a:t>
            </a:r>
            <a:r>
              <a:rPr lang="en-US" sz="1200" b="0" i="0" u="none" strike="noStrike" kern="1200" dirty="0" err="1">
                <a:solidFill>
                  <a:schemeClr val="tx1"/>
                </a:solidFill>
                <a:effectLst/>
                <a:latin typeface="+mn-lt"/>
                <a:ea typeface="+mn-ea"/>
                <a:cs typeface="+mn-cs"/>
              </a:rPr>
              <a:t>functionName</a:t>
            </a:r>
            <a:r>
              <a:rPr lang="en-US" sz="1200" b="0" i="0" u="none" strike="noStrike" kern="1200" dirty="0">
                <a:solidFill>
                  <a:schemeClr val="tx1"/>
                </a:solidFill>
                <a:effectLst/>
                <a:latin typeface="+mn-lt"/>
                <a:ea typeface="+mn-ea"/>
                <a:cs typeface="+mn-cs"/>
              </a:rPr>
              <a:t>, state, </a:t>
            </a:r>
            <a:r>
              <a:rPr lang="en-US" sz="1200" b="0" i="0" u="none" strike="noStrike" kern="1200" dirty="0" err="1">
                <a:solidFill>
                  <a:schemeClr val="tx1"/>
                </a:solidFill>
                <a:effectLst/>
                <a:latin typeface="+mn-lt"/>
                <a:ea typeface="+mn-ea"/>
                <a:cs typeface="+mn-cs"/>
              </a:rPr>
              <a:t>instanceId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sequenceNumber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appName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cloud_RoleName</a:t>
            </a:r>
            <a:endParaRPr lang="en-US" sz="1200" b="0" i="0" u="none" strike="noStrike" kern="1200" dirty="0">
              <a:solidFill>
                <a:schemeClr val="tx1"/>
              </a:solidFill>
              <a:effectLst/>
              <a:latin typeface="+mn-lt"/>
              <a:ea typeface="+mn-ea"/>
              <a:cs typeface="+mn-cs"/>
            </a:endParaRPr>
          </a:p>
          <a:p>
            <a:pPr marL="0" indent="0">
              <a:lnSpc>
                <a:spcPct val="90000"/>
              </a:lnSpc>
              <a:spcAft>
                <a:spcPts val="3000"/>
              </a:spcAft>
              <a:buNone/>
            </a:pPr>
            <a:endParaRPr lang="en-US" sz="1200" b="0" i="0" u="none" strike="noStrike" kern="1200" dirty="0">
              <a:solidFill>
                <a:schemeClr val="tx1"/>
              </a:solidFill>
              <a:effectLst/>
              <a:latin typeface="+mn-lt"/>
              <a:ea typeface="+mn-ea"/>
              <a:cs typeface="+mn-cs"/>
            </a:endParaRPr>
          </a:p>
          <a:p>
            <a:pPr marL="0" indent="0">
              <a:lnSpc>
                <a:spcPct val="90000"/>
              </a:lnSpc>
              <a:spcAft>
                <a:spcPts val="3000"/>
              </a:spcAft>
              <a:buNone/>
            </a:pPr>
            <a:r>
              <a:rPr lang="en-US" sz="1200" b="1" i="0" u="none" strike="noStrike" kern="1200" dirty="0">
                <a:solidFill>
                  <a:schemeClr val="tx1"/>
                </a:solidFill>
                <a:effectLst/>
                <a:latin typeface="+mn-lt"/>
                <a:ea typeface="+mn-ea"/>
                <a:cs typeface="+mn-cs"/>
              </a:rPr>
              <a:t>Instance summary query</a:t>
            </a:r>
          </a:p>
          <a:p>
            <a:pPr marL="0" indent="0">
              <a:lnSpc>
                <a:spcPct val="90000"/>
              </a:lnSpc>
              <a:spcAft>
                <a:spcPts val="3000"/>
              </a:spcAft>
              <a:buNone/>
            </a:pPr>
            <a:r>
              <a:rPr lang="en-US" sz="1200" b="0" i="0" u="none" strike="noStrike" kern="1200" dirty="0">
                <a:solidFill>
                  <a:schemeClr val="tx1"/>
                </a:solidFill>
                <a:effectLst/>
                <a:latin typeface="+mn-lt"/>
                <a:ea typeface="+mn-ea"/>
                <a:cs typeface="+mn-cs"/>
              </a:rPr>
              <a:t>let start = datetime(2017-09-30T04:30:00); traces | where timestamp &gt; start and timestamp &lt; start + 1h | where </a:t>
            </a:r>
            <a:r>
              <a:rPr lang="en-US" sz="1200" b="0" i="0" u="none" strike="noStrike" kern="1200" dirty="0" err="1">
                <a:solidFill>
                  <a:schemeClr val="tx1"/>
                </a:solidFill>
                <a:effectLst/>
                <a:latin typeface="+mn-lt"/>
                <a:ea typeface="+mn-ea"/>
                <a:cs typeface="+mn-cs"/>
              </a:rPr>
              <a:t>customDimensions.Category</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Host.Triggers.DurableTask</a:t>
            </a:r>
            <a:r>
              <a:rPr lang="en-US" sz="1200" b="0" i="0" u="none" strike="noStrike" kern="1200" dirty="0">
                <a:solidFill>
                  <a:schemeClr val="tx1"/>
                </a:solidFill>
                <a:effectLst/>
                <a:latin typeface="+mn-lt"/>
                <a:ea typeface="+mn-ea"/>
                <a:cs typeface="+mn-cs"/>
              </a:rPr>
              <a:t>" | extend </a:t>
            </a:r>
            <a:r>
              <a:rPr lang="en-US" sz="1200" b="0" i="0" u="none" strike="noStrike" kern="1200" dirty="0" err="1">
                <a:solidFill>
                  <a:schemeClr val="tx1"/>
                </a:solidFill>
                <a:effectLst/>
                <a:latin typeface="+mn-lt"/>
                <a:ea typeface="+mn-ea"/>
                <a:cs typeface="+mn-cs"/>
              </a:rPr>
              <a:t>functionName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tostring</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customDimensions</a:t>
            </a:r>
            <a:r>
              <a:rPr lang="en-US" sz="1200" b="0" i="0" u="none" strike="noStrike" kern="1200" dirty="0">
                <a:solidFill>
                  <a:schemeClr val="tx1"/>
                </a:solidFill>
                <a:effectLst/>
                <a:latin typeface="+mn-lt"/>
                <a:ea typeface="+mn-ea"/>
                <a:cs typeface="+mn-cs"/>
              </a:rPr>
              <a:t>["prop__</a:t>
            </a:r>
            <a:r>
              <a:rPr lang="en-US" sz="1200" b="0" i="0" u="none" strike="noStrike" kern="1200" dirty="0" err="1">
                <a:solidFill>
                  <a:schemeClr val="tx1"/>
                </a:solidFill>
                <a:effectLst/>
                <a:latin typeface="+mn-lt"/>
                <a:ea typeface="+mn-ea"/>
                <a:cs typeface="+mn-cs"/>
              </a:rPr>
              <a:t>functionName</a:t>
            </a:r>
            <a:r>
              <a:rPr lang="en-US" sz="1200" b="0" i="0" u="none" strike="noStrike" kern="1200" dirty="0">
                <a:solidFill>
                  <a:schemeClr val="tx1"/>
                </a:solidFill>
                <a:effectLst/>
                <a:latin typeface="+mn-lt"/>
                <a:ea typeface="+mn-ea"/>
                <a:cs typeface="+mn-cs"/>
              </a:rPr>
              <a:t>"]) | extend </a:t>
            </a:r>
            <a:r>
              <a:rPr lang="en-US" sz="1200" b="0" i="0" u="none" strike="noStrike" kern="1200" dirty="0" err="1">
                <a:solidFill>
                  <a:schemeClr val="tx1"/>
                </a:solidFill>
                <a:effectLst/>
                <a:latin typeface="+mn-lt"/>
                <a:ea typeface="+mn-ea"/>
                <a:cs typeface="+mn-cs"/>
              </a:rPr>
              <a:t>instanceId</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tostring</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customDimensions</a:t>
            </a:r>
            <a:r>
              <a:rPr lang="en-US" sz="1200" b="0" i="0" u="none" strike="noStrike" kern="1200" dirty="0">
                <a:solidFill>
                  <a:schemeClr val="tx1"/>
                </a:solidFill>
                <a:effectLst/>
                <a:latin typeface="+mn-lt"/>
                <a:ea typeface="+mn-ea"/>
                <a:cs typeface="+mn-cs"/>
              </a:rPr>
              <a:t>["prop__</a:t>
            </a:r>
            <a:r>
              <a:rPr lang="en-US" sz="1200" b="0" i="0" u="none" strike="noStrike" kern="1200" dirty="0" err="1">
                <a:solidFill>
                  <a:schemeClr val="tx1"/>
                </a:solidFill>
                <a:effectLst/>
                <a:latin typeface="+mn-lt"/>
                <a:ea typeface="+mn-ea"/>
                <a:cs typeface="+mn-cs"/>
              </a:rPr>
              <a:t>instanceId</a:t>
            </a:r>
            <a:r>
              <a:rPr lang="en-US" sz="1200" b="0" i="0" u="none" strike="noStrike" kern="1200" dirty="0">
                <a:solidFill>
                  <a:schemeClr val="tx1"/>
                </a:solidFill>
                <a:effectLst/>
                <a:latin typeface="+mn-lt"/>
                <a:ea typeface="+mn-ea"/>
                <a:cs typeface="+mn-cs"/>
              </a:rPr>
              <a:t>"]) | extend state = </a:t>
            </a:r>
            <a:r>
              <a:rPr lang="en-US" sz="1200" b="0" i="0" u="none" strike="noStrike" kern="1200" dirty="0" err="1">
                <a:solidFill>
                  <a:schemeClr val="tx1"/>
                </a:solidFill>
                <a:effectLst/>
                <a:latin typeface="+mn-lt"/>
                <a:ea typeface="+mn-ea"/>
                <a:cs typeface="+mn-cs"/>
              </a:rPr>
              <a:t>tostring</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customDimensions</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prop__state</a:t>
            </a:r>
            <a:r>
              <a:rPr lang="en-US" sz="1200" b="0" i="0" u="none" strike="noStrike" kern="1200" dirty="0">
                <a:solidFill>
                  <a:schemeClr val="tx1"/>
                </a:solidFill>
                <a:effectLst/>
                <a:latin typeface="+mn-lt"/>
                <a:ea typeface="+mn-ea"/>
                <a:cs typeface="+mn-cs"/>
              </a:rPr>
              <a:t>"]) | extend </a:t>
            </a:r>
            <a:r>
              <a:rPr lang="en-US" sz="1200" b="0" i="0" u="none" strike="noStrike" kern="1200" dirty="0" err="1">
                <a:solidFill>
                  <a:schemeClr val="tx1"/>
                </a:solidFill>
                <a:effectLst/>
                <a:latin typeface="+mn-lt"/>
                <a:ea typeface="+mn-ea"/>
                <a:cs typeface="+mn-cs"/>
              </a:rPr>
              <a:t>isReplay</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tobool</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tolower</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customDimensions</a:t>
            </a:r>
            <a:r>
              <a:rPr lang="en-US" sz="1200" b="0" i="0" u="none" strike="noStrike" kern="1200" dirty="0">
                <a:solidFill>
                  <a:schemeClr val="tx1"/>
                </a:solidFill>
                <a:effectLst/>
                <a:latin typeface="+mn-lt"/>
                <a:ea typeface="+mn-ea"/>
                <a:cs typeface="+mn-cs"/>
              </a:rPr>
              <a:t>["prop__</a:t>
            </a:r>
            <a:r>
              <a:rPr lang="en-US" sz="1200" b="0" i="0" u="none" strike="noStrike" kern="1200" dirty="0" err="1">
                <a:solidFill>
                  <a:schemeClr val="tx1"/>
                </a:solidFill>
                <a:effectLst/>
                <a:latin typeface="+mn-lt"/>
                <a:ea typeface="+mn-ea"/>
                <a:cs typeface="+mn-cs"/>
              </a:rPr>
              <a:t>isReplay</a:t>
            </a:r>
            <a:r>
              <a:rPr lang="en-US" sz="1200" b="0" i="0" u="none" strike="noStrike" kern="1200" dirty="0">
                <a:solidFill>
                  <a:schemeClr val="tx1"/>
                </a:solidFill>
                <a:effectLst/>
                <a:latin typeface="+mn-lt"/>
                <a:ea typeface="+mn-ea"/>
                <a:cs typeface="+mn-cs"/>
              </a:rPr>
              <a:t>"])) | extend output = </a:t>
            </a:r>
            <a:r>
              <a:rPr lang="en-US" sz="1200" b="0" i="0" u="none" strike="noStrike" kern="1200" dirty="0" err="1">
                <a:solidFill>
                  <a:schemeClr val="tx1"/>
                </a:solidFill>
                <a:effectLst/>
                <a:latin typeface="+mn-lt"/>
                <a:ea typeface="+mn-ea"/>
                <a:cs typeface="+mn-cs"/>
              </a:rPr>
              <a:t>tostring</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customDimensions</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prop__output</a:t>
            </a:r>
            <a:r>
              <a:rPr lang="en-US" sz="1200" b="0" i="0" u="none" strike="noStrike" kern="1200" dirty="0">
                <a:solidFill>
                  <a:schemeClr val="tx1"/>
                </a:solidFill>
                <a:effectLst/>
                <a:latin typeface="+mn-lt"/>
                <a:ea typeface="+mn-ea"/>
                <a:cs typeface="+mn-cs"/>
              </a:rPr>
              <a:t>"]) | where </a:t>
            </a:r>
            <a:r>
              <a:rPr lang="en-US" sz="1200" b="0" i="0" u="none" strike="noStrike" kern="1200" dirty="0" err="1">
                <a:solidFill>
                  <a:schemeClr val="tx1"/>
                </a:solidFill>
                <a:effectLst/>
                <a:latin typeface="+mn-lt"/>
                <a:ea typeface="+mn-ea"/>
                <a:cs typeface="+mn-cs"/>
              </a:rPr>
              <a:t>isReplay</a:t>
            </a:r>
            <a:r>
              <a:rPr lang="en-US" sz="1200" b="0" i="0" u="none" strike="noStrike" kern="1200" dirty="0">
                <a:solidFill>
                  <a:schemeClr val="tx1"/>
                </a:solidFill>
                <a:effectLst/>
                <a:latin typeface="+mn-lt"/>
                <a:ea typeface="+mn-ea"/>
                <a:cs typeface="+mn-cs"/>
              </a:rPr>
              <a:t> != true | summarize </a:t>
            </a:r>
            <a:r>
              <a:rPr lang="en-US" sz="1200" b="0" i="0" u="none" strike="noStrike" kern="1200" dirty="0" err="1">
                <a:solidFill>
                  <a:schemeClr val="tx1"/>
                </a:solidFill>
                <a:effectLst/>
                <a:latin typeface="+mn-lt"/>
                <a:ea typeface="+mn-ea"/>
                <a:cs typeface="+mn-cs"/>
              </a:rPr>
              <a:t>arg_max</a:t>
            </a:r>
            <a:r>
              <a:rPr lang="en-US" sz="1200" b="0" i="0" u="none" strike="noStrike" kern="1200" dirty="0">
                <a:solidFill>
                  <a:schemeClr val="tx1"/>
                </a:solidFill>
                <a:effectLst/>
                <a:latin typeface="+mn-lt"/>
                <a:ea typeface="+mn-ea"/>
                <a:cs typeface="+mn-cs"/>
              </a:rPr>
              <a:t>(timestamp, *) by </a:t>
            </a:r>
            <a:r>
              <a:rPr lang="en-US" sz="1200" b="0" i="0" u="none" strike="noStrike" kern="1200" dirty="0" err="1">
                <a:solidFill>
                  <a:schemeClr val="tx1"/>
                </a:solidFill>
                <a:effectLst/>
                <a:latin typeface="+mn-lt"/>
                <a:ea typeface="+mn-ea"/>
                <a:cs typeface="+mn-cs"/>
              </a:rPr>
              <a:t>instanceId</a:t>
            </a:r>
            <a:r>
              <a:rPr lang="en-US" sz="1200" b="0" i="0" u="none" strike="noStrike" kern="1200" dirty="0">
                <a:solidFill>
                  <a:schemeClr val="tx1"/>
                </a:solidFill>
                <a:effectLst/>
                <a:latin typeface="+mn-lt"/>
                <a:ea typeface="+mn-ea"/>
                <a:cs typeface="+mn-cs"/>
              </a:rPr>
              <a:t> | project timestamp, </a:t>
            </a:r>
            <a:r>
              <a:rPr lang="en-US" sz="1200" b="0" i="0" u="none" strike="noStrike" kern="1200" dirty="0" err="1">
                <a:solidFill>
                  <a:schemeClr val="tx1"/>
                </a:solidFill>
                <a:effectLst/>
                <a:latin typeface="+mn-lt"/>
                <a:ea typeface="+mn-ea"/>
                <a:cs typeface="+mn-cs"/>
              </a:rPr>
              <a:t>instanceId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functionName</a:t>
            </a:r>
            <a:r>
              <a:rPr lang="en-US" sz="1200" b="0" i="0" u="none" strike="noStrike" kern="1200" dirty="0">
                <a:solidFill>
                  <a:schemeClr val="tx1"/>
                </a:solidFill>
                <a:effectLst/>
                <a:latin typeface="+mn-lt"/>
                <a:ea typeface="+mn-ea"/>
                <a:cs typeface="+mn-cs"/>
              </a:rPr>
              <a:t>, state, output, </a:t>
            </a:r>
            <a:r>
              <a:rPr lang="en-US" sz="1200" b="0" i="0" u="none" strike="noStrike" kern="1200" dirty="0" err="1">
                <a:solidFill>
                  <a:schemeClr val="tx1"/>
                </a:solidFill>
                <a:effectLst/>
                <a:latin typeface="+mn-lt"/>
                <a:ea typeface="+mn-ea"/>
                <a:cs typeface="+mn-cs"/>
              </a:rPr>
              <a:t>appName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cloud_RoleName</a:t>
            </a:r>
            <a:r>
              <a:rPr lang="en-US" sz="1200" b="0" i="0" u="none" strike="noStrike" kern="1200" dirty="0">
                <a:solidFill>
                  <a:schemeClr val="tx1"/>
                </a:solidFill>
                <a:effectLst/>
                <a:latin typeface="+mn-lt"/>
                <a:ea typeface="+mn-ea"/>
                <a:cs typeface="+mn-cs"/>
              </a:rPr>
              <a:t> | order by timestamp </a:t>
            </a:r>
            <a:r>
              <a:rPr lang="en-US" sz="1200" b="0" i="0" u="none" strike="noStrike" kern="1200" dirty="0" err="1">
                <a:solidFill>
                  <a:schemeClr val="tx1"/>
                </a:solidFill>
                <a:effectLst/>
                <a:latin typeface="+mn-lt"/>
                <a:ea typeface="+mn-ea"/>
                <a:cs typeface="+mn-cs"/>
              </a:rPr>
              <a:t>asc</a:t>
            </a:r>
            <a:r>
              <a:rPr lang="en-US" sz="1200" b="0" i="0" u="none" strike="noStrike" kern="1200" dirty="0">
                <a:solidFill>
                  <a:schemeClr val="tx1"/>
                </a:solidFill>
                <a:effectLst/>
                <a:latin typeface="+mn-lt"/>
                <a:ea typeface="+mn-ea"/>
                <a:cs typeface="+mn-cs"/>
              </a:rPr>
              <a:t> </a:t>
            </a:r>
          </a:p>
          <a:p>
            <a:pPr marL="0" indent="0">
              <a:lnSpc>
                <a:spcPct val="90000"/>
              </a:lnSpc>
              <a:spcAft>
                <a:spcPts val="3000"/>
              </a:spcAft>
              <a:buNone/>
            </a:pPr>
            <a:endParaRPr lang="en-US" sz="1200" b="0" i="0" u="none" strike="noStrike" kern="1200" dirty="0">
              <a:solidFill>
                <a:schemeClr val="tx1"/>
              </a:solidFill>
              <a:effectLst/>
              <a:latin typeface="+mn-lt"/>
              <a:ea typeface="+mn-ea"/>
              <a:cs typeface="+mn-cs"/>
            </a:endParaRPr>
          </a:p>
          <a:p>
            <a:pPr marL="0" indent="0">
              <a:lnSpc>
                <a:spcPct val="90000"/>
              </a:lnSpc>
              <a:spcAft>
                <a:spcPts val="3000"/>
              </a:spcAft>
              <a:buNone/>
            </a:pPr>
            <a:r>
              <a:rPr lang="en-US" sz="1200" b="0" i="0" u="none" strike="noStrike" kern="1200" dirty="0">
                <a:solidFill>
                  <a:schemeClr val="tx1"/>
                </a:solidFill>
                <a:effectLst/>
                <a:latin typeface="+mn-lt"/>
                <a:ea typeface="+mn-ea"/>
                <a:cs typeface="+mn-cs"/>
              </a:rPr>
              <a:t>Replay behavior: </a:t>
            </a:r>
            <a:r>
              <a:rPr lang="en-US" sz="1200" b="0" i="0" u="none" strike="noStrike" kern="1200" dirty="0" err="1">
                <a:solidFill>
                  <a:schemeClr val="tx1"/>
                </a:solidFill>
                <a:effectLst/>
                <a:latin typeface="+mn-lt"/>
                <a:ea typeface="+mn-ea"/>
                <a:cs typeface="+mn-cs"/>
              </a:rPr>
              <a:t>context.IsReplaying</a:t>
            </a:r>
            <a:endParaRPr lang="en-US" sz="1000" dirty="0">
              <a:gradFill>
                <a:gsLst>
                  <a:gs pos="1250">
                    <a:schemeClr val="bg1"/>
                  </a:gs>
                  <a:gs pos="100000">
                    <a:schemeClr val="bg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418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Orchestrator and Activity Functions are both triggered by internal queues in the function app’s default storage account.</a:t>
            </a:r>
          </a:p>
          <a:p>
            <a:endParaRPr lang="en-US" dirty="0"/>
          </a:p>
          <a:p>
            <a:pPr marL="228600" indent="-228600">
              <a:buAutoNum type="arabicParenR"/>
            </a:pPr>
            <a:r>
              <a:rPr lang="en-US" b="1" dirty="0"/>
              <a:t>Work-Item Queue: </a:t>
            </a:r>
            <a:r>
              <a:rPr lang="en-US" b="0" dirty="0"/>
              <a:t>Used to trigger stateless activity functions. One work-item queue per task hub. When a DF app scales to multiple VMs, the VMs </a:t>
            </a:r>
            <a:r>
              <a:rPr lang="en-US" b="1" dirty="0"/>
              <a:t>compete</a:t>
            </a:r>
            <a:r>
              <a:rPr lang="en-US" b="0" dirty="0"/>
              <a:t> to acquire work from the queue.</a:t>
            </a:r>
          </a:p>
          <a:p>
            <a:pPr marL="228600" indent="-228600">
              <a:buAutoNum type="arabicParenR"/>
            </a:pPr>
            <a:r>
              <a:rPr lang="en-US" b="1" dirty="0"/>
              <a:t>Control Queue:</a:t>
            </a:r>
            <a:r>
              <a:rPr lang="en-US" b="0" dirty="0"/>
              <a:t> Used to trigger the stateful orchestrator functions. Because orchestrator functions are stateful singletons, it’s not possible to use a competing consumer model to distribute load across VMs. Instead, orchestrator messages are load-balanced across multiple control queues.</a:t>
            </a:r>
          </a:p>
        </p:txBody>
      </p:sp>
      <p:sp>
        <p:nvSpPr>
          <p:cNvPr id="4" name="Slide Number Placeholder 3"/>
          <p:cNvSpPr>
            <a:spLocks noGrp="1"/>
          </p:cNvSpPr>
          <p:nvPr>
            <p:ph type="sldNum" sz="quarter" idx="10"/>
          </p:nvPr>
        </p:nvSpPr>
        <p:spPr/>
        <p:txBody>
          <a:bodyPr/>
          <a:lstStyle/>
          <a:p>
            <a:fld id="{CB34CCC6-3E03-4351-BC8A-FB575D1EE742}" type="slidenum">
              <a:rPr lang="en-US" smtClean="0"/>
              <a:t>22</a:t>
            </a:fld>
            <a:endParaRPr lang="en-US"/>
          </a:p>
        </p:txBody>
      </p:sp>
    </p:spTree>
    <p:extLst>
      <p:ext uri="{BB962C8B-B14F-4D97-AF65-F5344CB8AC3E}">
        <p14:creationId xmlns:p14="http://schemas.microsoft.com/office/powerpoint/2010/main" val="2492932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History Table: Contains history events for all orchestration instances. Partition key derived from instance ID of orchestration – we use an internal hash function of the instance ID, which are random GUIDs by default, for optimal distribution across partitions. (Take this into account if you’re giving custom instance IDs to your orchestrators.)</a:t>
            </a:r>
          </a:p>
          <a:p>
            <a:endParaRPr lang="en-US" dirty="0"/>
          </a:p>
          <a:p>
            <a:r>
              <a:rPr lang="en-US" dirty="0"/>
              <a:t>Orchestrator and Activity Functions are both triggered by internal queues in the function app’s default storage account.</a:t>
            </a:r>
          </a:p>
          <a:p>
            <a:endParaRPr lang="en-US" dirty="0"/>
          </a:p>
          <a:p>
            <a:pPr marL="228600" indent="-228600">
              <a:buAutoNum type="arabicParenR"/>
            </a:pPr>
            <a:r>
              <a:rPr lang="en-US" b="1" dirty="0"/>
              <a:t>Work-Item Queue: </a:t>
            </a:r>
            <a:r>
              <a:rPr lang="en-US" b="0" dirty="0"/>
              <a:t>Used to trigger stateless activity functions. One work-item queue per task hub. When a DF app scales to multiple VMs, the VMs </a:t>
            </a:r>
            <a:r>
              <a:rPr lang="en-US" b="1" dirty="0"/>
              <a:t>compete</a:t>
            </a:r>
            <a:r>
              <a:rPr lang="en-US" b="0" dirty="0"/>
              <a:t> to acquire work from the queue.</a:t>
            </a:r>
          </a:p>
          <a:p>
            <a:pPr marL="228600" indent="-228600">
              <a:buAutoNum type="arabicParenR"/>
            </a:pPr>
            <a:r>
              <a:rPr lang="en-US" b="1" dirty="0"/>
              <a:t>Control Queue:</a:t>
            </a:r>
            <a:r>
              <a:rPr lang="en-US" b="0" dirty="0"/>
              <a:t> Used to trigger the stateful orchestrator functions. Because orchestrator functions are stateful singletons, it’s not possible to use a competing consumer model to distribute load across VMs. Instead, orchestrator messages are load-balanced across multiple control queues.</a:t>
            </a:r>
          </a:p>
          <a:p>
            <a:pPr marL="228600" indent="-228600">
              <a:buAutoNum type="arabicParenR"/>
            </a:pPr>
            <a:endParaRPr lang="en-US" b="0" dirty="0"/>
          </a:p>
          <a:p>
            <a:pPr marL="0" indent="0">
              <a:buNone/>
            </a:pPr>
            <a:r>
              <a:rPr lang="en-US" b="0" dirty="0"/>
              <a:t>So what does this mean?</a:t>
            </a:r>
          </a:p>
          <a:p>
            <a:pPr marL="0" indent="0">
              <a:buNone/>
            </a:pPr>
            <a:endParaRPr lang="en-US" b="0" dirty="0"/>
          </a:p>
          <a:p>
            <a:pPr marL="0" indent="0">
              <a:buNone/>
            </a:pPr>
            <a:r>
              <a:rPr lang="en-US" b="0" dirty="0"/>
              <a:t>If you’re running on a consumption plan, auto-scale is supported via the scale controller like a regular Functions app.</a:t>
            </a:r>
          </a:p>
          <a:p>
            <a:pPr marL="0" indent="0">
              <a:buNone/>
            </a:pPr>
            <a:endParaRPr lang="en-US" b="0" dirty="0"/>
          </a:p>
          <a:p>
            <a:pPr marL="0" indent="0">
              <a:buNone/>
            </a:pPr>
            <a:r>
              <a:rPr lang="en-US" b="1" dirty="0"/>
              <a:t>Activity functions scale out automatically. </a:t>
            </a:r>
            <a:endParaRPr lang="en-US" b="0" dirty="0"/>
          </a:p>
          <a:p>
            <a:pPr marL="0" indent="0">
              <a:buNone/>
            </a:pPr>
            <a:r>
              <a:rPr lang="en-US" b="1" dirty="0"/>
              <a:t>Orchestrator functions are partitioned.</a:t>
            </a:r>
            <a:r>
              <a:rPr lang="en-US" b="0" dirty="0"/>
              <a:t> The number of control queues can be configured in your </a:t>
            </a:r>
            <a:r>
              <a:rPr lang="en-US" b="0" dirty="0" err="1"/>
              <a:t>host.json</a:t>
            </a:r>
            <a:r>
              <a:rPr lang="en-US" b="0" dirty="0"/>
              <a:t> as of yesterday.</a:t>
            </a:r>
          </a:p>
          <a:p>
            <a:pPr marL="628650" lvl="1" indent="-171450">
              <a:buFont typeface="Arial" panose="020B0604020202020204" pitchFamily="34" charset="0"/>
              <a:buChar char="•"/>
            </a:pPr>
            <a:r>
              <a:rPr lang="en-US" b="0" dirty="0"/>
              <a:t>Each VM takes a lock on a control queue. This ensures an orchestration instance only runs on one VM at a time.</a:t>
            </a:r>
          </a:p>
          <a:p>
            <a:pPr marL="628650" lvl="1" indent="-171450">
              <a:buFont typeface="Arial" panose="020B0604020202020204" pitchFamily="34" charset="0"/>
              <a:buChar char="•"/>
            </a:pPr>
            <a:r>
              <a:rPr lang="en-US" b="1" dirty="0"/>
              <a:t>Orchestrator function handling scale-out is capped at your number of control queues. </a:t>
            </a:r>
            <a:r>
              <a:rPr lang="en-US" b="0" dirty="0"/>
              <a:t>The intent is that orchestrator functions are </a:t>
            </a:r>
            <a:r>
              <a:rPr lang="en-US" b="1" dirty="0"/>
              <a:t>lightweight</a:t>
            </a:r>
            <a:r>
              <a:rPr lang="en-US" b="0" dirty="0"/>
              <a:t> and don’t require a lot of compute power.</a:t>
            </a:r>
            <a:endParaRPr lang="en-US" b="1" dirty="0"/>
          </a:p>
          <a:p>
            <a:pPr marL="628650" lvl="1" indent="-171450">
              <a:buFont typeface="Arial" panose="020B0604020202020204" pitchFamily="34" charset="0"/>
              <a:buChar char="•"/>
            </a:pPr>
            <a:r>
              <a:rPr lang="en-US" b="1" dirty="0"/>
              <a:t>Activity functions scale limitlessly.</a:t>
            </a:r>
          </a:p>
          <a:p>
            <a:pPr marL="628650" lvl="1" indent="-171450">
              <a:buFont typeface="Arial" panose="020B0604020202020204" pitchFamily="34" charset="0"/>
              <a:buChar char="•"/>
            </a:pPr>
            <a:r>
              <a:rPr lang="en-US" b="1" dirty="0"/>
              <a:t>Task Hub partitions: default 4, set from 1 to 16 – you can scale up past the number of partitions you set, but that’s the cap on control queues</a:t>
            </a:r>
          </a:p>
          <a:p>
            <a:pPr marL="628650" lvl="1" indent="-171450">
              <a:buFont typeface="Arial" panose="020B0604020202020204" pitchFamily="34" charset="0"/>
              <a:buChar char="•"/>
            </a:pPr>
            <a:endParaRPr lang="en-US" b="1" dirty="0"/>
          </a:p>
          <a:p>
            <a:pPr marL="628650" lvl="1" indent="-171450">
              <a:buFont typeface="Arial" panose="020B0604020202020204" pitchFamily="34" charset="0"/>
              <a:buChar char="•"/>
            </a:pPr>
            <a:r>
              <a:rPr lang="en-US" b="1" dirty="0"/>
              <a:t>Threads: Orchestrator functions are executed on a single thread to ensure deterministic behavior. Therefore, be mindful and avoid blocking operations like I/O (which you shouldn’t be using in an orchestrator anyways), spinning, or so on.</a:t>
            </a:r>
          </a:p>
          <a:p>
            <a:pPr marL="628650" lvl="1" indent="-171450">
              <a:buFont typeface="Arial" panose="020B0604020202020204" pitchFamily="34" charset="0"/>
              <a:buChar char="•"/>
            </a:pPr>
            <a:r>
              <a:rPr lang="en-US" b="1" dirty="0"/>
              <a:t>Move multi-threaded work into activity functions.</a:t>
            </a:r>
          </a:p>
          <a:p>
            <a:pPr marL="628650" lvl="1" indent="-171450">
              <a:buFont typeface="Arial" panose="020B0604020202020204" pitchFamily="34" charset="0"/>
              <a:buChar char="•"/>
            </a:pP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Re: threads in activity functions: </a:t>
            </a:r>
            <a:r>
              <a:rPr lang="en-US" sz="1200" kern="1200" dirty="0">
                <a:solidFill>
                  <a:schemeClr val="tx1"/>
                </a:solidFill>
                <a:effectLst/>
                <a:latin typeface="+mn-lt"/>
                <a:ea typeface="+mn-ea"/>
                <a:cs typeface="+mn-cs"/>
              </a:rPr>
              <a:t>. Yes, you can instantiate threads. They're all still tracked as normal CPU cycles since they all originated from the same process.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There are some numerical sandbox limits, detailed in the project kudu wiki. </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recently added a configurable Host Health Monitor that will watch when you get close to the limits: </a:t>
            </a:r>
          </a:p>
        </p:txBody>
      </p:sp>
      <p:sp>
        <p:nvSpPr>
          <p:cNvPr id="4" name="Slide Number Placeholder 3"/>
          <p:cNvSpPr>
            <a:spLocks noGrp="1"/>
          </p:cNvSpPr>
          <p:nvPr>
            <p:ph type="sldNum" sz="quarter" idx="10"/>
          </p:nvPr>
        </p:nvSpPr>
        <p:spPr/>
        <p:txBody>
          <a:bodyPr/>
          <a:lstStyle/>
          <a:p>
            <a:fld id="{507145BA-C3B4-4DFD-8BEA-002ACC8A21AD}" type="slidenum">
              <a:rPr lang="en-US" smtClean="0"/>
              <a:t>23</a:t>
            </a:fld>
            <a:endParaRPr lang="en-US"/>
          </a:p>
        </p:txBody>
      </p:sp>
    </p:spTree>
    <p:extLst>
      <p:ext uri="{BB962C8B-B14F-4D97-AF65-F5344CB8AC3E}">
        <p14:creationId xmlns:p14="http://schemas.microsoft.com/office/powerpoint/2010/main" val="3400441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how Durable</a:t>
            </a:r>
            <a:r>
              <a:rPr lang="en-US" baseline="0" dirty="0"/>
              <a:t> Functions let you build and coordinate complex workflows using a single orchestrator function, extending to everything that’s possible to do with code. </a:t>
            </a:r>
          </a:p>
          <a:p>
            <a:endParaRPr lang="en-US" baseline="0" dirty="0"/>
          </a:p>
          <a:p>
            <a:r>
              <a:rPr lang="en-US" baseline="0" dirty="0"/>
              <a:t>But you might tell me </a:t>
            </a:r>
            <a:r>
              <a:rPr lang="mr-IN" baseline="0" dirty="0"/>
              <a:t>–</a:t>
            </a:r>
            <a:r>
              <a:rPr lang="en-US" baseline="0" dirty="0"/>
              <a:t> this is great but I’m on the other side of the house that like to see graphical representations of my workflows. Well, I have good news for you </a:t>
            </a:r>
            <a:r>
              <a:rPr lang="mr-IN" baseline="0" dirty="0"/>
              <a:t>–</a:t>
            </a:r>
            <a:r>
              <a:rPr lang="en-US" baseline="0" dirty="0"/>
              <a:t> let me introduce you to the </a:t>
            </a:r>
            <a:r>
              <a:rPr lang="en-US" b="1" baseline="0" dirty="0"/>
              <a:t>Functions integration with Logic Apps.</a:t>
            </a:r>
            <a:r>
              <a:rPr lang="en-US" baseline="0" dirty="0"/>
              <a:t> For those of you not familiar, Logic Apps is a </a:t>
            </a:r>
            <a:r>
              <a:rPr lang="en-US" b="1" baseline="0" dirty="0"/>
              <a:t>workflow management service</a:t>
            </a:r>
            <a:r>
              <a:rPr lang="en-US" baseline="0" dirty="0"/>
              <a:t> in Azure. It provides you with the ability to build flow from as simple as when a new items is added to my queue, run sentiment analysis on it to more complex workflows. In the neat </a:t>
            </a:r>
            <a:r>
              <a:rPr lang="en-US" b="1" baseline="0" dirty="0"/>
              <a:t>visual designer</a:t>
            </a:r>
            <a:r>
              <a:rPr lang="en-US" baseline="0" dirty="0"/>
              <a:t> that we have for logic apps, you can go ahead and add triggers and actions that correspond to various SaaS services. And the cool thing about Logic Apps is that you can </a:t>
            </a:r>
            <a:r>
              <a:rPr lang="en-US" b="1" baseline="0" dirty="0"/>
              <a:t>add your Functions at various steps within the workflow</a:t>
            </a:r>
            <a:r>
              <a:rPr lang="en-US" baseline="0" dirty="0"/>
              <a:t> </a:t>
            </a:r>
            <a:r>
              <a:rPr lang="mr-IN" baseline="0" dirty="0"/>
              <a:t>–</a:t>
            </a:r>
            <a:r>
              <a:rPr lang="en-US" baseline="0" dirty="0"/>
              <a:t> as basic actions, conditions, switch loops, etc. </a:t>
            </a:r>
            <a:r>
              <a:rPr lang="mr-IN" baseline="0" dirty="0"/>
              <a:t>–</a:t>
            </a:r>
            <a:r>
              <a:rPr lang="en-US" baseline="0" dirty="0"/>
              <a:t> all within the graphical designer. </a:t>
            </a:r>
          </a:p>
          <a:p>
            <a:endParaRPr lang="en-US" baseline="0" dirty="0"/>
          </a:p>
        </p:txBody>
      </p:sp>
      <p:sp>
        <p:nvSpPr>
          <p:cNvPr id="4" name="Slide Number Placeholder 3"/>
          <p:cNvSpPr>
            <a:spLocks noGrp="1"/>
          </p:cNvSpPr>
          <p:nvPr>
            <p:ph type="sldNum" sz="quarter" idx="10"/>
          </p:nvPr>
        </p:nvSpPr>
        <p:spPr/>
        <p:txBody>
          <a:bodyPr/>
          <a:lstStyle/>
          <a:p>
            <a:fld id="{9DDDB1C8-BABC-4722-AFCC-130D14D20E88}" type="slidenum">
              <a:rPr lang="en-US" smtClean="0"/>
              <a:t>24</a:t>
            </a:fld>
            <a:endParaRPr lang="en-US"/>
          </a:p>
        </p:txBody>
      </p:sp>
    </p:spTree>
    <p:extLst>
      <p:ext uri="{BB962C8B-B14F-4D97-AF65-F5344CB8AC3E}">
        <p14:creationId xmlns:p14="http://schemas.microsoft.com/office/powerpoint/2010/main" val="721898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the day, both durable</a:t>
            </a:r>
            <a:r>
              <a:rPr lang="en-US" baseline="0"/>
              <a:t> functions and logic apps have their benefits. From speaking with several customers, we’ve realized that which one you choose is simply a matter of individual preference. </a:t>
            </a:r>
          </a:p>
          <a:p>
            <a:endParaRPr lang="en-US" baseline="0"/>
          </a:p>
          <a:p>
            <a:r>
              <a:rPr lang="en-US" baseline="0"/>
              <a:t>Logic Apps is a big product itself with several features of its own so I wont dive into too much detail about that here but feel free to stop by our booth to see some demoes and get more information.</a:t>
            </a:r>
          </a:p>
          <a:p>
            <a:endParaRPr lang="en-US"/>
          </a:p>
          <a:p>
            <a:r>
              <a:rPr lang="en-US"/>
              <a:t>Logic Apps can run Durable Functions! You can hook them into your Logic Apps workflows.</a:t>
            </a:r>
          </a:p>
        </p:txBody>
      </p:sp>
      <p:sp>
        <p:nvSpPr>
          <p:cNvPr id="4" name="Slide Number Placeholder 3"/>
          <p:cNvSpPr>
            <a:spLocks noGrp="1"/>
          </p:cNvSpPr>
          <p:nvPr>
            <p:ph type="sldNum" sz="quarter" idx="10"/>
          </p:nvPr>
        </p:nvSpPr>
        <p:spPr/>
        <p:txBody>
          <a:bodyPr/>
          <a:lstStyle/>
          <a:p>
            <a:fld id="{9DDDB1C8-BABC-4722-AFCC-130D14D20E88}" type="slidenum">
              <a:rPr lang="en-US" smtClean="0"/>
              <a:t>25</a:t>
            </a:fld>
            <a:endParaRPr lang="en-US"/>
          </a:p>
        </p:txBody>
      </p:sp>
    </p:spTree>
    <p:extLst>
      <p:ext uri="{BB962C8B-B14F-4D97-AF65-F5344CB8AC3E}">
        <p14:creationId xmlns:p14="http://schemas.microsoft.com/office/powerpoint/2010/main" val="602842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26</a:t>
            </a:fld>
            <a:endParaRPr lang="en-US"/>
          </a:p>
        </p:txBody>
      </p:sp>
    </p:spTree>
    <p:extLst>
      <p:ext uri="{BB962C8B-B14F-4D97-AF65-F5344CB8AC3E}">
        <p14:creationId xmlns:p14="http://schemas.microsoft.com/office/powerpoint/2010/main" val="4288706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27</a:t>
            </a:fld>
            <a:endParaRPr lang="en-US"/>
          </a:p>
        </p:txBody>
      </p:sp>
    </p:spTree>
    <p:extLst>
      <p:ext uri="{BB962C8B-B14F-4D97-AF65-F5344CB8AC3E}">
        <p14:creationId xmlns:p14="http://schemas.microsoft.com/office/powerpoint/2010/main" val="8906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8E0B53F-4993-4CCB-BC68-2B4842603A34}" type="slidenum">
              <a:rPr lang="en-US" smtClean="0"/>
              <a:t>28</a:t>
            </a:fld>
            <a:endParaRPr lang="en-US"/>
          </a:p>
        </p:txBody>
      </p:sp>
    </p:spTree>
    <p:extLst>
      <p:ext uri="{BB962C8B-B14F-4D97-AF65-F5344CB8AC3E}">
        <p14:creationId xmlns:p14="http://schemas.microsoft.com/office/powerpoint/2010/main" val="220087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40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8/21/2018 12:38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1939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a:solidFill>
                  <a:schemeClr val="tx1"/>
                </a:solidFill>
                <a:effectLst/>
                <a:latin typeface="+mn-lt"/>
                <a:ea typeface="+mn-ea"/>
                <a:cs typeface="+mn-cs"/>
              </a:rPr>
              <a:t>Serverless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a:solidFill>
                  <a:schemeClr val="tx1"/>
                </a:solidFill>
                <a:effectLst/>
                <a:latin typeface="+mn-lt"/>
                <a:ea typeface="+mn-ea"/>
                <a:cs typeface="+mn-cs"/>
              </a:rPr>
              <a:t>Serverless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a:solidFill>
                  <a:schemeClr val="tx1"/>
                </a:solidFill>
                <a:effectLst/>
                <a:latin typeface="+mn-lt"/>
                <a:ea typeface="+mn-ea"/>
                <a:cs typeface="+mn-cs"/>
              </a:rPr>
              <a:t>Serverless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time, provisioning is long</a:t>
            </a:r>
            <a:r>
              <a:rPr lang="en-US" baseline="0" dirty="0"/>
              <a:t> &amp; costly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8768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b="1"/>
              <a:t>Writing business logic from the first line of code</a:t>
            </a:r>
          </a:p>
          <a:p>
            <a:pPr marL="571500" indent="-571500">
              <a:buFont typeface="Arial" panose="020B0604020202020204" pitchFamily="34" charset="0"/>
              <a:buChar char="•"/>
            </a:pPr>
            <a:r>
              <a:rPr lang="en-US"/>
              <a:t>Lower effort to get started makes it easier to experiment (bots, etc.)</a:t>
            </a:r>
          </a:p>
          <a:p>
            <a:r>
              <a:rPr lang="en-US"/>
              <a:t>Benefits of “</a:t>
            </a:r>
            <a:r>
              <a:rPr lang="en-US" err="1"/>
              <a:t>Serverless</a:t>
            </a:r>
            <a:r>
              <a:rPr lang="en-US"/>
              <a:t>”</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0358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talk about what really makes up MSFT’s </a:t>
            </a:r>
            <a:r>
              <a:rPr lang="en-US" dirty="0" err="1"/>
              <a:t>Serverless</a:t>
            </a:r>
            <a:r>
              <a:rPr lang="en-US" dirty="0"/>
              <a:t> platform:  At the center of the </a:t>
            </a:r>
            <a:r>
              <a:rPr lang="en-US" dirty="0" err="1"/>
              <a:t>Serverless</a:t>
            </a:r>
            <a:r>
              <a:rPr lang="en-US" dirty="0"/>
              <a:t> platform, is</a:t>
            </a:r>
            <a:r>
              <a:rPr lang="en-US" baseline="0" dirty="0"/>
              <a:t> our compute offerings: Azure Functions and Azure Logic Apps. Azure Functions is an event based </a:t>
            </a:r>
            <a:r>
              <a:rPr lang="en-US" baseline="0" dirty="0" err="1"/>
              <a:t>Serverless</a:t>
            </a:r>
            <a:r>
              <a:rPr lang="en-US" baseline="0" dirty="0"/>
              <a:t> compute experience that helps you accelerate your development. Logic Apps is a powerful workflow and orchestration tool. It enables building a Serverless app in minutes – by orchestrating multiple functions using a visual workflow tool.</a:t>
            </a:r>
            <a:r>
              <a:rPr lang="en-US" dirty="0"/>
              <a:t> </a:t>
            </a: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Say you have your apps up and running using </a:t>
            </a:r>
            <a:r>
              <a:rPr lang="en-US" baseline="0" dirty="0" err="1"/>
              <a:t>Serverless</a:t>
            </a:r>
            <a:r>
              <a:rPr lang="en-US" baseline="0" dirty="0"/>
              <a:t>. Congratulations! You now need to collect intelligence from different apps across platforms to take actions upon. There are a few essential components which we think are core to building </a:t>
            </a:r>
            <a:r>
              <a:rPr lang="en-US" baseline="0" dirty="0" err="1"/>
              <a:t>Serverless</a:t>
            </a:r>
            <a:r>
              <a:rPr lang="en-US" baseline="0" dirty="0"/>
              <a:t> applications are:</a:t>
            </a:r>
            <a:r>
              <a:rPr lang="en-US" dirty="0"/>
              <a:t> </a:t>
            </a:r>
            <a:endParaRPr lang="en-US" baseline="0" dirty="0">
              <a:cs typeface="Calibri"/>
            </a:endParaRPr>
          </a:p>
          <a:p>
            <a:pPr marL="628650" lvl="1" indent="-171450">
              <a:buFont typeface="Arial" panose="020B0604020202020204" pitchFamily="34" charset="0"/>
              <a:buChar char="•"/>
            </a:pPr>
            <a:r>
              <a:rPr lang="en-US" baseline="0" dirty="0"/>
              <a:t>Data/ Storage –Functions has triggers and bindings with Azure document DB and Azure Blob storage </a:t>
            </a:r>
          </a:p>
          <a:p>
            <a:pPr marL="1085850" lvl="2" indent="-171450">
              <a:buFont typeface="Arial" panose="020B0604020202020204" pitchFamily="34" charset="0"/>
              <a:buChar char="•"/>
            </a:pPr>
            <a:r>
              <a:rPr lang="en-US" b="1" baseline="0" dirty="0"/>
              <a:t>** Triggers: </a:t>
            </a:r>
            <a:r>
              <a:rPr lang="en-US" b="1" dirty="0"/>
              <a:t>Triggers are event responses used to trigger your custom code. They allow you to respond to events across the Azure platform or on premise. </a:t>
            </a:r>
            <a:endParaRPr lang="en-US" b="1" baseline="0" dirty="0"/>
          </a:p>
          <a:p>
            <a:pPr marL="1085850" lvl="2" indent="-171450">
              <a:buFont typeface="Arial" panose="020B0604020202020204" pitchFamily="34" charset="0"/>
              <a:buChar char="•"/>
            </a:pPr>
            <a:r>
              <a:rPr lang="en-US" b="1" baseline="0" dirty="0"/>
              <a:t>** Bindings: </a:t>
            </a:r>
            <a:r>
              <a:rPr lang="en-US" b="1" dirty="0"/>
              <a:t>Bindings represent the necessary meta data used to connect your code to the desired trigger or associated input or output data.</a:t>
            </a:r>
            <a:endParaRPr lang="en-US" b="1" baseline="0" dirty="0"/>
          </a:p>
          <a:p>
            <a:pPr marL="628650" lvl="1" indent="-171450">
              <a:buFont typeface="Arial" panose="020B0604020202020204" pitchFamily="34" charset="0"/>
              <a:buChar char="•"/>
            </a:pPr>
            <a:r>
              <a:rPr lang="en-US" baseline="0" dirty="0"/>
              <a:t>Messaging such as queues and topics using Azure Service Bus and Azure Event Hubs</a:t>
            </a:r>
          </a:p>
          <a:p>
            <a:pPr marL="628650" lvl="1" indent="-171450">
              <a:buFont typeface="Arial" panose="020B0604020202020204" pitchFamily="34" charset="0"/>
              <a:buChar char="•"/>
            </a:pPr>
            <a:r>
              <a:rPr lang="en-US" baseline="0" dirty="0"/>
              <a:t>Integration – that includes core LOB apps and SaaS apps integration via Azure Logic Apps.</a:t>
            </a:r>
          </a:p>
          <a:p>
            <a:pPr marL="628650" lvl="1" indent="-171450">
              <a:buFont typeface="Arial" panose="020B0604020202020204" pitchFamily="34" charset="0"/>
              <a:buChar char="•"/>
            </a:pPr>
            <a:r>
              <a:rPr lang="en-US" baseline="0" dirty="0"/>
              <a:t>Intelligence on data and sentiment/ predictive analysis using Cognitive services and Machine learning</a:t>
            </a:r>
          </a:p>
          <a:p>
            <a:pPr marL="628650" lvl="1" indent="-171450">
              <a:buFont typeface="Arial" panose="020B0604020202020204" pitchFamily="34" charset="0"/>
              <a:buChar char="•"/>
            </a:pPr>
            <a:r>
              <a:rPr lang="en-US" baseline="0" dirty="0"/>
              <a:t>Conversation as a service – how do we equip developers to build apps that offer an end-to-end experience for their end users – Azure Bot Service offers a </a:t>
            </a:r>
            <a:r>
              <a:rPr lang="en-US" baseline="0" dirty="0" err="1"/>
              <a:t>Serverless</a:t>
            </a:r>
            <a:r>
              <a:rPr lang="en-US" baseline="0" dirty="0"/>
              <a:t> interactive bot experience.</a:t>
            </a:r>
            <a:r>
              <a:rPr lang="en-US" dirty="0"/>
              <a:t> </a:t>
            </a:r>
            <a:endParaRPr lang="en-US" dirty="0">
              <a:cs typeface="Calibri"/>
            </a:endParaRPr>
          </a:p>
          <a:p>
            <a:endParaRPr lang="en-US" dirty="0">
              <a:cs typeface="Calibri"/>
            </a:endParaRPr>
          </a:p>
          <a:p>
            <a:pPr marL="628650" lvl="1" indent="-171450">
              <a:buFont typeface="Arial" panose="020B0604020202020204" pitchFamily="34" charset="0"/>
              <a:buChar char="•"/>
            </a:pPr>
            <a:r>
              <a:rPr lang="en-US" baseline="0" dirty="0"/>
              <a:t>More, developers are spending more time writing code that allows them to add huge business impact with </a:t>
            </a:r>
            <a:r>
              <a:rPr lang="en-US" baseline="0" dirty="0" err="1"/>
              <a:t>Serverless</a:t>
            </a:r>
            <a:r>
              <a:rPr lang="en-US" baseline="0" dirty="0"/>
              <a:t>.</a:t>
            </a:r>
            <a:r>
              <a:rPr lang="en-US" dirty="0"/>
              <a:t> </a:t>
            </a:r>
            <a:r>
              <a:rPr lang="en-US" baseline="0" dirty="0"/>
              <a:t> MSFT offers numerous development tools such as IDE Support for Visual Studio in functions and Logic Apps, enables local development (vs web browser coding environment), visual debugging capability, all with your tools of choice.</a:t>
            </a:r>
            <a:endParaRPr lang="en-US" baseline="0" dirty="0">
              <a:cs typeface="Calibri"/>
            </a:endParaRPr>
          </a:p>
          <a:p>
            <a:endParaRPr lang="en-US" baseline="0" dirty="0"/>
          </a:p>
          <a:p>
            <a:pPr marL="171450" indent="-171450">
              <a:buFont typeface="Arial" panose="020B0604020202020204" pitchFamily="34" charset="0"/>
              <a:buChar char="•"/>
            </a:pPr>
            <a:r>
              <a:rPr lang="en-US" baseline="0" dirty="0"/>
              <a:t>Lastly, I also want to highlight top scenarios and use cases for </a:t>
            </a:r>
            <a:r>
              <a:rPr lang="en-US" baseline="0" dirty="0" err="1"/>
              <a:t>Serverless</a:t>
            </a:r>
            <a:r>
              <a:rPr lang="en-US" baseline="0" dirty="0"/>
              <a:t>:</a:t>
            </a:r>
            <a:endParaRPr lang="en-US" baseline="0" dirty="0">
              <a:cs typeface="Calibri"/>
            </a:endParaRPr>
          </a:p>
          <a:p>
            <a:pPr marL="685800" lvl="1" indent="-228600">
              <a:buFont typeface="+mj-lt"/>
              <a:buAutoNum type="arabicPeriod"/>
            </a:pPr>
            <a:r>
              <a:rPr lang="en-US" baseline="0" dirty="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dirty="0"/>
              <a:t>SaaS event processing: Customers can use Functions and Logic Apps to analyze data from an excel file in </a:t>
            </a:r>
            <a:r>
              <a:rPr lang="en-US" baseline="0" dirty="0" err="1"/>
              <a:t>Onedrive</a:t>
            </a:r>
            <a:r>
              <a:rPr lang="en-US" baseline="0" dirty="0"/>
              <a:t> and perform validation, filtration, sorting and convert data into consumable business charts</a:t>
            </a:r>
          </a:p>
          <a:p>
            <a:pPr marL="685800" lvl="1" indent="-228600">
              <a:buFont typeface="+mj-lt"/>
              <a:buAutoNum type="arabicPeriod"/>
            </a:pPr>
            <a:r>
              <a:rPr lang="en-US" baseline="0" dirty="0"/>
              <a:t>Web app architecture: Used a lot in creating targeted  marketing collaterals – when a customer clicks on a webpage, it triggers a webhook, that uses a function to create an ad that matches the customer profile and displays a completed webpage.</a:t>
            </a:r>
          </a:p>
          <a:p>
            <a:pPr marL="685800" lvl="1" indent="-228600">
              <a:buFont typeface="+mj-lt"/>
              <a:buAutoNum type="arabicPeriod"/>
            </a:pPr>
            <a:r>
              <a:rPr lang="en-US" baseline="0" dirty="0"/>
              <a:t>Real-time bot messaging: When customers send a message to a </a:t>
            </a:r>
            <a:r>
              <a:rPr lang="en-US" baseline="0" dirty="0" err="1"/>
              <a:t>chatbox</a:t>
            </a:r>
            <a:r>
              <a:rPr lang="en-US" baseline="0" dirty="0"/>
              <a:t>, Functions calls Cortana analytics to generate appropriate answers and sends a response back.</a:t>
            </a:r>
          </a:p>
          <a:p>
            <a:pPr marL="457200" lvl="1" indent="0">
              <a:buFont typeface="+mj-lt"/>
              <a:buNone/>
            </a:pPr>
            <a:endParaRPr lang="en-US" baseline="0" dirty="0"/>
          </a:p>
          <a:p>
            <a:pPr defTabSz="932688">
              <a:defRPr/>
            </a:pPr>
            <a:r>
              <a:rPr lang="en-US" b="1" baseline="0" dirty="0"/>
              <a:t>//from before:</a:t>
            </a:r>
            <a:r>
              <a:rPr lang="en-US" b="1" dirty="0"/>
              <a:t> </a:t>
            </a:r>
            <a:r>
              <a:rPr lang="en-US" b="1" baseline="0" dirty="0"/>
              <a:t> Customers have different paths to build a </a:t>
            </a:r>
            <a:r>
              <a:rPr lang="en-US" b="1" baseline="0" dirty="0" err="1"/>
              <a:t>Serverless</a:t>
            </a:r>
            <a:r>
              <a:rPr lang="en-US" b="1" baseline="0" dirty="0"/>
              <a:t> app – start by building the distributed application components using functions by leveraging the numerous templates and declarative bindings </a:t>
            </a:r>
            <a:r>
              <a:rPr lang="en-US" b="1" u="sng" baseline="0" dirty="0"/>
              <a:t>Or</a:t>
            </a:r>
            <a:r>
              <a:rPr lang="en-US" b="1" dirty="0"/>
              <a:t> </a:t>
            </a:r>
            <a:endParaRPr lang="en-US" b="1" baseline="0" dirty="0">
              <a:cs typeface="Calibri"/>
            </a:endParaRPr>
          </a:p>
          <a:p>
            <a:pPr defTabSz="932688">
              <a:defRPr/>
            </a:pPr>
            <a:r>
              <a:rPr lang="en-US" b="1" baseline="0" dirty="0"/>
              <a:t>Start with the workflow and orchestration of </a:t>
            </a:r>
            <a:r>
              <a:rPr lang="en-US" b="1" baseline="0" dirty="0" err="1"/>
              <a:t>Serverless</a:t>
            </a:r>
            <a:r>
              <a:rPr lang="en-US" b="1" baseline="0" dirty="0"/>
              <a:t> application using Azure Logic Apps. The visual designer enables developers to quickly and easily author, edit and visualize orchestration of multiple functions and workflow.</a:t>
            </a:r>
            <a:r>
              <a:rPr lang="en-US" b="1" dirty="0"/>
              <a:t> </a:t>
            </a:r>
            <a:endParaRPr lang="en-US" b="1" baseline="0" dirty="0">
              <a:cs typeface="Calibri"/>
            </a:endParaRP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325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we’ve </a:t>
            </a:r>
            <a:r>
              <a:rPr lang="en-US" b="1" dirty="0"/>
              <a:t>really understood </a:t>
            </a:r>
            <a:r>
              <a:rPr lang="en-US" b="0" dirty="0"/>
              <a:t>is that </a:t>
            </a:r>
            <a:r>
              <a:rPr lang="en-US" b="0" dirty="0" err="1"/>
              <a:t>FaaS</a:t>
            </a:r>
            <a:r>
              <a:rPr lang="en-US" b="0" dirty="0"/>
              <a:t> or </a:t>
            </a:r>
            <a:r>
              <a:rPr lang="en-US" b="1" dirty="0"/>
              <a:t>Functions</a:t>
            </a:r>
            <a:r>
              <a:rPr lang="en-US" b="0" dirty="0"/>
              <a:t> as a Service is actually at</a:t>
            </a:r>
            <a:r>
              <a:rPr lang="en-US" b="0" baseline="0" dirty="0"/>
              <a:t> the core of Serverless. </a:t>
            </a:r>
          </a:p>
          <a:p>
            <a:endParaRPr lang="en-US" b="0" baseline="0" dirty="0"/>
          </a:p>
          <a:p>
            <a:r>
              <a:rPr lang="en-US" b="0" baseline="0" dirty="0" err="1"/>
              <a:t>FaaS</a:t>
            </a:r>
            <a:r>
              <a:rPr lang="en-US" b="0" baseline="0" dirty="0"/>
              <a:t> is the ability to run single purpose code that takes an input from a data source and processed it to produce an output. </a:t>
            </a:r>
          </a:p>
          <a:p>
            <a:endParaRPr lang="en-US" b="0" baseline="0" dirty="0"/>
          </a:p>
          <a:p>
            <a:r>
              <a:rPr lang="en-US" b="0" baseline="0" dirty="0"/>
              <a:t>It is short-lived with a timeout of anywhere b/w 5-10 minutes depending on the vendor you’re using. </a:t>
            </a:r>
          </a:p>
          <a:p>
            <a:endParaRPr lang="en-US" b="0" baseline="0" dirty="0"/>
          </a:p>
          <a:p>
            <a:r>
              <a:rPr lang="en-US" b="0" baseline="0" dirty="0"/>
              <a:t>It’s stateless which means that each execution of a Function is independent of the other. </a:t>
            </a:r>
          </a:p>
          <a:p>
            <a:endParaRPr lang="en-US" b="0" baseline="0" dirty="0"/>
          </a:p>
          <a:p>
            <a:r>
              <a:rPr lang="en-US" b="0" baseline="0" dirty="0"/>
              <a:t>And finally and most importantly, it is driven by events that take place is a certain source system such that your Functions have the ability to scale up in times of high demand or high traffic, and then scale back down when you want it to. </a:t>
            </a:r>
          </a:p>
          <a:p>
            <a:endParaRPr lang="en-US" b="0" baseline="0" dirty="0"/>
          </a:p>
          <a:p>
            <a:endParaRPr lang="en-US" b="0" baseline="0" dirty="0"/>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You need some action to occur whenever an event happens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You don’t need full control of the underlying system for a task</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You can accept some variability in latency</a:t>
            </a:r>
          </a:p>
          <a:p>
            <a:endParaRPr lang="en-US" b="0" baseline="0" dirty="0"/>
          </a:p>
        </p:txBody>
      </p:sp>
      <p:sp>
        <p:nvSpPr>
          <p:cNvPr id="4" name="Slide Number Placeholder 3"/>
          <p:cNvSpPr>
            <a:spLocks noGrp="1"/>
          </p:cNvSpPr>
          <p:nvPr>
            <p:ph type="sldNum" sz="quarter" idx="10"/>
          </p:nvPr>
        </p:nvSpPr>
        <p:spPr/>
        <p:txBody>
          <a:bodyPr/>
          <a:lstStyle/>
          <a:p>
            <a:fld id="{9DDDB1C8-BABC-4722-AFCC-130D14D20E88}" type="slidenum">
              <a:rPr lang="en-US" smtClean="0"/>
              <a:t>7</a:t>
            </a:fld>
            <a:endParaRPr lang="en-US"/>
          </a:p>
        </p:txBody>
      </p:sp>
    </p:spTree>
    <p:extLst>
      <p:ext uri="{BB962C8B-B14F-4D97-AF65-F5344CB8AC3E}">
        <p14:creationId xmlns:p14="http://schemas.microsoft.com/office/powerpoint/2010/main" val="369330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8/21/2018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9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9</a:t>
            </a:fld>
            <a:endParaRPr lang="en-US" dirty="0"/>
          </a:p>
        </p:txBody>
      </p:sp>
    </p:spTree>
    <p:extLst>
      <p:ext uri="{BB962C8B-B14F-4D97-AF65-F5344CB8AC3E}">
        <p14:creationId xmlns:p14="http://schemas.microsoft.com/office/powerpoint/2010/main" val="3780829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202737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35632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5195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6561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1952632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227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812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97074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64042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7210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460461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8139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601790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3717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611284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7935860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4988567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wrap="square"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65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5100646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181982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4936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397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4508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813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3402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954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243120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932806706"/>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AA432D-2EB3-4DCE-8017-240297E276EE}" type="datetime1">
              <a:rPr lang="en-US" smtClean="0"/>
              <a:t>8/21/2018</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a:lvl1pPr>
          </a:lstStyle>
          <a:p>
            <a:r>
              <a:rPr lang="en-US"/>
              <a:t>Microsoft Confidential - Do not share publicly</a:t>
            </a: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81B15945-6167-4C84-8BD9-5BCAE223D062}" type="slidenum">
              <a:rPr lang="en-US" smtClean="0"/>
              <a:t>‹#›</a:t>
            </a:fld>
            <a:endParaRPr lang="en-US"/>
          </a:p>
        </p:txBody>
      </p:sp>
    </p:spTree>
    <p:extLst>
      <p:ext uri="{BB962C8B-B14F-4D97-AF65-F5344CB8AC3E}">
        <p14:creationId xmlns:p14="http://schemas.microsoft.com/office/powerpoint/2010/main" val="35810414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87461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15449120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4046358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862879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74700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87580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156631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25161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5967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24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656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0318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3670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26120262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65518"/>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32612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16351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29C8EE-6CA4-44B2-B756-337CA06184FC}"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15945-6167-4C84-8BD9-5BCAE223D062}" type="slidenum">
              <a:rPr lang="en-US" smtClean="0"/>
              <a:t>‹#›</a:t>
            </a:fld>
            <a:endParaRPr lang="en-US"/>
          </a:p>
        </p:txBody>
      </p:sp>
    </p:spTree>
    <p:extLst>
      <p:ext uri="{BB962C8B-B14F-4D97-AF65-F5344CB8AC3E}">
        <p14:creationId xmlns:p14="http://schemas.microsoft.com/office/powerpoint/2010/main" val="23760418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934578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599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185554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890985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6743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63597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8403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58831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093859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808434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595100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500088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699351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89814653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4357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978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4695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354870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836334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82252" y="4923737"/>
            <a:ext cx="8027503" cy="1647530"/>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Intelligent Cloud Architect Boot Camp </a:t>
            </a:r>
            <a:r>
              <a:rPr lang="en-US" sz="2157"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Intelligent Cloud Architect Boot Camp </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278895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2187257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015CC-0EFF-4A0A-B5B9-48E4AB2A57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BF66A2-2C60-4AD3-8B65-9AC137E6BD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DD3B4C-FAFE-425E-8F3F-83C5E6A2B55C}"/>
              </a:ext>
            </a:extLst>
          </p:cNvPr>
          <p:cNvSpPr>
            <a:spLocks noGrp="1"/>
          </p:cNvSpPr>
          <p:nvPr>
            <p:ph type="dt" sz="half" idx="10"/>
          </p:nvPr>
        </p:nvSpPr>
        <p:spPr/>
        <p:txBody>
          <a:bodyPr/>
          <a:lstStyle/>
          <a:p>
            <a:fld id="{9ABBCF6F-DFEC-4C3A-A42A-6350CBB596AC}" type="datetimeFigureOut">
              <a:rPr lang="en-US" smtClean="0"/>
              <a:t>8/21/2018</a:t>
            </a:fld>
            <a:endParaRPr lang="en-US"/>
          </a:p>
        </p:txBody>
      </p:sp>
      <p:sp>
        <p:nvSpPr>
          <p:cNvPr id="5" name="Footer Placeholder 4">
            <a:extLst>
              <a:ext uri="{FF2B5EF4-FFF2-40B4-BE49-F238E27FC236}">
                <a16:creationId xmlns:a16="http://schemas.microsoft.com/office/drawing/2014/main" id="{D669C999-A674-49DA-ABC5-2EC2E9EB32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F101C-25BF-44F7-811E-4B88333A167D}"/>
              </a:ext>
            </a:extLst>
          </p:cNvPr>
          <p:cNvSpPr>
            <a:spLocks noGrp="1"/>
          </p:cNvSpPr>
          <p:nvPr>
            <p:ph type="sldNum" sz="quarter" idx="12"/>
          </p:nvPr>
        </p:nvSpPr>
        <p:spPr/>
        <p:txBody>
          <a:bodyPr/>
          <a:lstStyle/>
          <a:p>
            <a:fld id="{75658A64-E48D-4D89-A598-3AE344CD563F}" type="slidenum">
              <a:rPr lang="en-US" smtClean="0"/>
              <a:t>‹#›</a:t>
            </a:fld>
            <a:endParaRPr lang="en-US"/>
          </a:p>
        </p:txBody>
      </p:sp>
    </p:spTree>
    <p:extLst>
      <p:ext uri="{BB962C8B-B14F-4D97-AF65-F5344CB8AC3E}">
        <p14:creationId xmlns:p14="http://schemas.microsoft.com/office/powerpoint/2010/main" val="5575504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EC421-8484-4D32-ADDB-96B952DA6F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7976EC-D791-4491-B79C-9CF7660024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9ECAF1-B087-4493-AB49-E1E8641257E9}"/>
              </a:ext>
            </a:extLst>
          </p:cNvPr>
          <p:cNvSpPr>
            <a:spLocks noGrp="1"/>
          </p:cNvSpPr>
          <p:nvPr>
            <p:ph type="dt" sz="half" idx="10"/>
          </p:nvPr>
        </p:nvSpPr>
        <p:spPr/>
        <p:txBody>
          <a:bodyPr/>
          <a:lstStyle/>
          <a:p>
            <a:fld id="{B329C8EE-6CA4-44B2-B756-337CA06184FC}" type="datetimeFigureOut">
              <a:rPr lang="en-US" smtClean="0"/>
              <a:t>8/21/2018</a:t>
            </a:fld>
            <a:endParaRPr lang="en-US"/>
          </a:p>
        </p:txBody>
      </p:sp>
      <p:sp>
        <p:nvSpPr>
          <p:cNvPr id="5" name="Footer Placeholder 4">
            <a:extLst>
              <a:ext uri="{FF2B5EF4-FFF2-40B4-BE49-F238E27FC236}">
                <a16:creationId xmlns:a16="http://schemas.microsoft.com/office/drawing/2014/main" id="{0E4EAB3D-95B4-4F48-9466-0B2BA94F9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7E226-0241-42D0-98D9-A58F69ADAD0B}"/>
              </a:ext>
            </a:extLst>
          </p:cNvPr>
          <p:cNvSpPr>
            <a:spLocks noGrp="1"/>
          </p:cNvSpPr>
          <p:nvPr>
            <p:ph type="sldNum" sz="quarter" idx="12"/>
          </p:nvPr>
        </p:nvSpPr>
        <p:spPr/>
        <p:txBody>
          <a:bodyPr/>
          <a:lstStyle/>
          <a:p>
            <a:fld id="{81B15945-6167-4C84-8BD9-5BCAE223D062}" type="slidenum">
              <a:rPr lang="en-US" smtClean="0"/>
              <a:t>‹#›</a:t>
            </a:fld>
            <a:endParaRPr lang="en-US"/>
          </a:p>
        </p:txBody>
      </p:sp>
    </p:spTree>
    <p:extLst>
      <p:ext uri="{BB962C8B-B14F-4D97-AF65-F5344CB8AC3E}">
        <p14:creationId xmlns:p14="http://schemas.microsoft.com/office/powerpoint/2010/main" val="13216919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E63B-0973-42ED-81EF-EC179A3287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35498F-F985-48D6-A908-C69F7946F0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97E7210-6E73-4DB2-B862-794D010D2A23}"/>
              </a:ext>
            </a:extLst>
          </p:cNvPr>
          <p:cNvSpPr>
            <a:spLocks noGrp="1"/>
          </p:cNvSpPr>
          <p:nvPr>
            <p:ph type="dt" sz="half" idx="10"/>
          </p:nvPr>
        </p:nvSpPr>
        <p:spPr/>
        <p:txBody>
          <a:bodyPr/>
          <a:lstStyle/>
          <a:p>
            <a:fld id="{9ABBCF6F-DFEC-4C3A-A42A-6350CBB596AC}" type="datetimeFigureOut">
              <a:rPr lang="en-US" smtClean="0"/>
              <a:t>8/21/2018</a:t>
            </a:fld>
            <a:endParaRPr lang="en-US"/>
          </a:p>
        </p:txBody>
      </p:sp>
      <p:sp>
        <p:nvSpPr>
          <p:cNvPr id="5" name="Footer Placeholder 4">
            <a:extLst>
              <a:ext uri="{FF2B5EF4-FFF2-40B4-BE49-F238E27FC236}">
                <a16:creationId xmlns:a16="http://schemas.microsoft.com/office/drawing/2014/main" id="{46672F6E-0161-46B6-BE75-390B4802B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6E6FE-EE34-4524-A1CE-D3793EE902BF}"/>
              </a:ext>
            </a:extLst>
          </p:cNvPr>
          <p:cNvSpPr>
            <a:spLocks noGrp="1"/>
          </p:cNvSpPr>
          <p:nvPr>
            <p:ph type="sldNum" sz="quarter" idx="12"/>
          </p:nvPr>
        </p:nvSpPr>
        <p:spPr/>
        <p:txBody>
          <a:bodyPr/>
          <a:lstStyle/>
          <a:p>
            <a:fld id="{75658A64-E48D-4D89-A598-3AE344CD563F}" type="slidenum">
              <a:rPr lang="en-US" smtClean="0"/>
              <a:t>‹#›</a:t>
            </a:fld>
            <a:endParaRPr lang="en-US"/>
          </a:p>
        </p:txBody>
      </p:sp>
    </p:spTree>
    <p:extLst>
      <p:ext uri="{BB962C8B-B14F-4D97-AF65-F5344CB8AC3E}">
        <p14:creationId xmlns:p14="http://schemas.microsoft.com/office/powerpoint/2010/main" val="19119199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78087-5DFC-4ECD-A0F4-E869C53EFE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29F86E-8E4E-44A4-8804-8E9AB9A5C4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77CF08-F41A-4485-A535-D642AB0DD9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39E16B-353B-488D-A176-73CD0B3EB1F0}"/>
              </a:ext>
            </a:extLst>
          </p:cNvPr>
          <p:cNvSpPr>
            <a:spLocks noGrp="1"/>
          </p:cNvSpPr>
          <p:nvPr>
            <p:ph type="dt" sz="half" idx="10"/>
          </p:nvPr>
        </p:nvSpPr>
        <p:spPr/>
        <p:txBody>
          <a:bodyPr/>
          <a:lstStyle/>
          <a:p>
            <a:fld id="{9ABBCF6F-DFEC-4C3A-A42A-6350CBB596AC}" type="datetimeFigureOut">
              <a:rPr lang="en-US" smtClean="0"/>
              <a:t>8/21/2018</a:t>
            </a:fld>
            <a:endParaRPr lang="en-US"/>
          </a:p>
        </p:txBody>
      </p:sp>
      <p:sp>
        <p:nvSpPr>
          <p:cNvPr id="6" name="Footer Placeholder 5">
            <a:extLst>
              <a:ext uri="{FF2B5EF4-FFF2-40B4-BE49-F238E27FC236}">
                <a16:creationId xmlns:a16="http://schemas.microsoft.com/office/drawing/2014/main" id="{055AD642-82E4-425C-8045-6D6C9AE4B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1B7BFA-54FD-4535-A663-4D40DC660C5F}"/>
              </a:ext>
            </a:extLst>
          </p:cNvPr>
          <p:cNvSpPr>
            <a:spLocks noGrp="1"/>
          </p:cNvSpPr>
          <p:nvPr>
            <p:ph type="sldNum" sz="quarter" idx="12"/>
          </p:nvPr>
        </p:nvSpPr>
        <p:spPr/>
        <p:txBody>
          <a:bodyPr/>
          <a:lstStyle/>
          <a:p>
            <a:fld id="{75658A64-E48D-4D89-A598-3AE344CD563F}" type="slidenum">
              <a:rPr lang="en-US" smtClean="0"/>
              <a:t>‹#›</a:t>
            </a:fld>
            <a:endParaRPr lang="en-US"/>
          </a:p>
        </p:txBody>
      </p:sp>
    </p:spTree>
    <p:extLst>
      <p:ext uri="{BB962C8B-B14F-4D97-AF65-F5344CB8AC3E}">
        <p14:creationId xmlns:p14="http://schemas.microsoft.com/office/powerpoint/2010/main" val="30248777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BD6D-CC67-459B-A512-B83E217161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677C37-408E-448D-AA7C-234F8EE3C4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DEA0DB-8D69-4468-80E3-1C4D55808CF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813F7-D7B6-4A2C-A82D-D9ABBB3A72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77E9ED9-9397-419E-89CE-EF160EF85A7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F7273F-AAFE-4041-B2BB-2175F267CEF1}"/>
              </a:ext>
            </a:extLst>
          </p:cNvPr>
          <p:cNvSpPr>
            <a:spLocks noGrp="1"/>
          </p:cNvSpPr>
          <p:nvPr>
            <p:ph type="dt" sz="half" idx="10"/>
          </p:nvPr>
        </p:nvSpPr>
        <p:spPr/>
        <p:txBody>
          <a:bodyPr/>
          <a:lstStyle/>
          <a:p>
            <a:fld id="{9ABBCF6F-DFEC-4C3A-A42A-6350CBB596AC}" type="datetimeFigureOut">
              <a:rPr lang="en-US" smtClean="0"/>
              <a:t>8/21/2018</a:t>
            </a:fld>
            <a:endParaRPr lang="en-US"/>
          </a:p>
        </p:txBody>
      </p:sp>
      <p:sp>
        <p:nvSpPr>
          <p:cNvPr id="8" name="Footer Placeholder 7">
            <a:extLst>
              <a:ext uri="{FF2B5EF4-FFF2-40B4-BE49-F238E27FC236}">
                <a16:creationId xmlns:a16="http://schemas.microsoft.com/office/drawing/2014/main" id="{8DA7A0C1-7434-4788-8385-25A37C31C9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290A3F-4AD7-47D0-BFCE-7F7EFE2CA62F}"/>
              </a:ext>
            </a:extLst>
          </p:cNvPr>
          <p:cNvSpPr>
            <a:spLocks noGrp="1"/>
          </p:cNvSpPr>
          <p:nvPr>
            <p:ph type="sldNum" sz="quarter" idx="12"/>
          </p:nvPr>
        </p:nvSpPr>
        <p:spPr/>
        <p:txBody>
          <a:bodyPr/>
          <a:lstStyle/>
          <a:p>
            <a:fld id="{75658A64-E48D-4D89-A598-3AE344CD563F}" type="slidenum">
              <a:rPr lang="en-US" smtClean="0"/>
              <a:t>‹#›</a:t>
            </a:fld>
            <a:endParaRPr lang="en-US"/>
          </a:p>
        </p:txBody>
      </p:sp>
    </p:spTree>
    <p:extLst>
      <p:ext uri="{BB962C8B-B14F-4D97-AF65-F5344CB8AC3E}">
        <p14:creationId xmlns:p14="http://schemas.microsoft.com/office/powerpoint/2010/main" val="15435072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C4C3-9E75-4F0D-B3BE-414DA3FC12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CF0B78-FF36-48B8-AE7B-F0CF328A205C}"/>
              </a:ext>
            </a:extLst>
          </p:cNvPr>
          <p:cNvSpPr>
            <a:spLocks noGrp="1"/>
          </p:cNvSpPr>
          <p:nvPr>
            <p:ph type="dt" sz="half" idx="10"/>
          </p:nvPr>
        </p:nvSpPr>
        <p:spPr/>
        <p:txBody>
          <a:bodyPr/>
          <a:lstStyle/>
          <a:p>
            <a:fld id="{9ABBCF6F-DFEC-4C3A-A42A-6350CBB596AC}" type="datetimeFigureOut">
              <a:rPr lang="en-US" smtClean="0"/>
              <a:t>8/21/2018</a:t>
            </a:fld>
            <a:endParaRPr lang="en-US"/>
          </a:p>
        </p:txBody>
      </p:sp>
      <p:sp>
        <p:nvSpPr>
          <p:cNvPr id="4" name="Footer Placeholder 3">
            <a:extLst>
              <a:ext uri="{FF2B5EF4-FFF2-40B4-BE49-F238E27FC236}">
                <a16:creationId xmlns:a16="http://schemas.microsoft.com/office/drawing/2014/main" id="{81C4663F-5F09-4B8C-AB40-8FE08341F6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3BD3EE-D09A-47A8-B2ED-3459C5D10B94}"/>
              </a:ext>
            </a:extLst>
          </p:cNvPr>
          <p:cNvSpPr>
            <a:spLocks noGrp="1"/>
          </p:cNvSpPr>
          <p:nvPr>
            <p:ph type="sldNum" sz="quarter" idx="12"/>
          </p:nvPr>
        </p:nvSpPr>
        <p:spPr/>
        <p:txBody>
          <a:bodyPr/>
          <a:lstStyle/>
          <a:p>
            <a:fld id="{75658A64-E48D-4D89-A598-3AE344CD563F}" type="slidenum">
              <a:rPr lang="en-US" smtClean="0"/>
              <a:t>‹#›</a:t>
            </a:fld>
            <a:endParaRPr lang="en-US"/>
          </a:p>
        </p:txBody>
      </p:sp>
    </p:spTree>
    <p:extLst>
      <p:ext uri="{BB962C8B-B14F-4D97-AF65-F5344CB8AC3E}">
        <p14:creationId xmlns:p14="http://schemas.microsoft.com/office/powerpoint/2010/main" val="2831928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8F62AC-5B2E-4456-A9CC-F8E7D37B7A1F}"/>
              </a:ext>
            </a:extLst>
          </p:cNvPr>
          <p:cNvSpPr>
            <a:spLocks noGrp="1"/>
          </p:cNvSpPr>
          <p:nvPr>
            <p:ph type="dt" sz="half" idx="10"/>
          </p:nvPr>
        </p:nvSpPr>
        <p:spPr/>
        <p:txBody>
          <a:bodyPr/>
          <a:lstStyle/>
          <a:p>
            <a:fld id="{9ABBCF6F-DFEC-4C3A-A42A-6350CBB596AC}" type="datetimeFigureOut">
              <a:rPr lang="en-US" smtClean="0"/>
              <a:t>8/21/2018</a:t>
            </a:fld>
            <a:endParaRPr lang="en-US"/>
          </a:p>
        </p:txBody>
      </p:sp>
      <p:sp>
        <p:nvSpPr>
          <p:cNvPr id="3" name="Footer Placeholder 2">
            <a:extLst>
              <a:ext uri="{FF2B5EF4-FFF2-40B4-BE49-F238E27FC236}">
                <a16:creationId xmlns:a16="http://schemas.microsoft.com/office/drawing/2014/main" id="{B81DB495-39CD-420F-8382-DEF84FE471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6F001E-0F18-46B8-99AF-BDB1A7FFBFE9}"/>
              </a:ext>
            </a:extLst>
          </p:cNvPr>
          <p:cNvSpPr>
            <a:spLocks noGrp="1"/>
          </p:cNvSpPr>
          <p:nvPr>
            <p:ph type="sldNum" sz="quarter" idx="12"/>
          </p:nvPr>
        </p:nvSpPr>
        <p:spPr/>
        <p:txBody>
          <a:bodyPr/>
          <a:lstStyle/>
          <a:p>
            <a:fld id="{75658A64-E48D-4D89-A598-3AE344CD563F}" type="slidenum">
              <a:rPr lang="en-US" smtClean="0"/>
              <a:t>‹#›</a:t>
            </a:fld>
            <a:endParaRPr lang="en-US"/>
          </a:p>
        </p:txBody>
      </p:sp>
    </p:spTree>
    <p:extLst>
      <p:ext uri="{BB962C8B-B14F-4D97-AF65-F5344CB8AC3E}">
        <p14:creationId xmlns:p14="http://schemas.microsoft.com/office/powerpoint/2010/main" val="200478097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625D-1ACA-4BE9-92C1-762C623ED2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F09ECC-C60C-4379-8EB2-13EA056012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87438D-BBF7-4E18-98C4-60C135C2E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5FE7CC-A8F1-4930-8FBF-72213B6BBD1B}"/>
              </a:ext>
            </a:extLst>
          </p:cNvPr>
          <p:cNvSpPr>
            <a:spLocks noGrp="1"/>
          </p:cNvSpPr>
          <p:nvPr>
            <p:ph type="dt" sz="half" idx="10"/>
          </p:nvPr>
        </p:nvSpPr>
        <p:spPr/>
        <p:txBody>
          <a:bodyPr/>
          <a:lstStyle/>
          <a:p>
            <a:fld id="{9ABBCF6F-DFEC-4C3A-A42A-6350CBB596AC}" type="datetimeFigureOut">
              <a:rPr lang="en-US" smtClean="0"/>
              <a:t>8/21/2018</a:t>
            </a:fld>
            <a:endParaRPr lang="en-US"/>
          </a:p>
        </p:txBody>
      </p:sp>
      <p:sp>
        <p:nvSpPr>
          <p:cNvPr id="6" name="Footer Placeholder 5">
            <a:extLst>
              <a:ext uri="{FF2B5EF4-FFF2-40B4-BE49-F238E27FC236}">
                <a16:creationId xmlns:a16="http://schemas.microsoft.com/office/drawing/2014/main" id="{917A436B-2415-4A6C-9893-560CA9B024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6F975-E7F2-4EBE-81BE-A65EE401A375}"/>
              </a:ext>
            </a:extLst>
          </p:cNvPr>
          <p:cNvSpPr>
            <a:spLocks noGrp="1"/>
          </p:cNvSpPr>
          <p:nvPr>
            <p:ph type="sldNum" sz="quarter" idx="12"/>
          </p:nvPr>
        </p:nvSpPr>
        <p:spPr/>
        <p:txBody>
          <a:bodyPr/>
          <a:lstStyle/>
          <a:p>
            <a:fld id="{75658A64-E48D-4D89-A598-3AE344CD563F}" type="slidenum">
              <a:rPr lang="en-US" smtClean="0"/>
              <a:t>‹#›</a:t>
            </a:fld>
            <a:endParaRPr lang="en-US"/>
          </a:p>
        </p:txBody>
      </p:sp>
    </p:spTree>
    <p:extLst>
      <p:ext uri="{BB962C8B-B14F-4D97-AF65-F5344CB8AC3E}">
        <p14:creationId xmlns:p14="http://schemas.microsoft.com/office/powerpoint/2010/main" val="34329434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9F32-17A8-4F2C-B824-5390EF60D9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AFE15E-6C58-4724-A532-094407D78B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2D70F-9646-41A1-A493-91CE0748D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E3C072-F55E-4A89-AC1F-75457007A5ED}"/>
              </a:ext>
            </a:extLst>
          </p:cNvPr>
          <p:cNvSpPr>
            <a:spLocks noGrp="1"/>
          </p:cNvSpPr>
          <p:nvPr>
            <p:ph type="dt" sz="half" idx="10"/>
          </p:nvPr>
        </p:nvSpPr>
        <p:spPr/>
        <p:txBody>
          <a:bodyPr/>
          <a:lstStyle/>
          <a:p>
            <a:fld id="{9ABBCF6F-DFEC-4C3A-A42A-6350CBB596AC}" type="datetimeFigureOut">
              <a:rPr lang="en-US" smtClean="0"/>
              <a:t>8/21/2018</a:t>
            </a:fld>
            <a:endParaRPr lang="en-US"/>
          </a:p>
        </p:txBody>
      </p:sp>
      <p:sp>
        <p:nvSpPr>
          <p:cNvPr id="6" name="Footer Placeholder 5">
            <a:extLst>
              <a:ext uri="{FF2B5EF4-FFF2-40B4-BE49-F238E27FC236}">
                <a16:creationId xmlns:a16="http://schemas.microsoft.com/office/drawing/2014/main" id="{3DDA6940-73EE-4CB3-912E-7F44C75F3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367449-4528-4253-9E0C-11B5648F78AC}"/>
              </a:ext>
            </a:extLst>
          </p:cNvPr>
          <p:cNvSpPr>
            <a:spLocks noGrp="1"/>
          </p:cNvSpPr>
          <p:nvPr>
            <p:ph type="sldNum" sz="quarter" idx="12"/>
          </p:nvPr>
        </p:nvSpPr>
        <p:spPr/>
        <p:txBody>
          <a:bodyPr/>
          <a:lstStyle/>
          <a:p>
            <a:fld id="{75658A64-E48D-4D89-A598-3AE344CD563F}" type="slidenum">
              <a:rPr lang="en-US" smtClean="0"/>
              <a:t>‹#›</a:t>
            </a:fld>
            <a:endParaRPr lang="en-US"/>
          </a:p>
        </p:txBody>
      </p:sp>
    </p:spTree>
    <p:extLst>
      <p:ext uri="{BB962C8B-B14F-4D97-AF65-F5344CB8AC3E}">
        <p14:creationId xmlns:p14="http://schemas.microsoft.com/office/powerpoint/2010/main" val="1737466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71D9-BB33-4965-952E-FD3085624A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C44BBE-9657-4E7E-A8C7-BFD1E98DE5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F75B0-F1F6-4750-ADB6-25DDF3DE1BB7}"/>
              </a:ext>
            </a:extLst>
          </p:cNvPr>
          <p:cNvSpPr>
            <a:spLocks noGrp="1"/>
          </p:cNvSpPr>
          <p:nvPr>
            <p:ph type="dt" sz="half" idx="10"/>
          </p:nvPr>
        </p:nvSpPr>
        <p:spPr/>
        <p:txBody>
          <a:bodyPr/>
          <a:lstStyle/>
          <a:p>
            <a:fld id="{9ABBCF6F-DFEC-4C3A-A42A-6350CBB596AC}" type="datetimeFigureOut">
              <a:rPr lang="en-US" smtClean="0"/>
              <a:t>8/21/2018</a:t>
            </a:fld>
            <a:endParaRPr lang="en-US"/>
          </a:p>
        </p:txBody>
      </p:sp>
      <p:sp>
        <p:nvSpPr>
          <p:cNvPr id="5" name="Footer Placeholder 4">
            <a:extLst>
              <a:ext uri="{FF2B5EF4-FFF2-40B4-BE49-F238E27FC236}">
                <a16:creationId xmlns:a16="http://schemas.microsoft.com/office/drawing/2014/main" id="{CA237154-FB45-490E-88F2-1DEFD91A0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F80C7-DDC9-4158-922E-1E31313189C2}"/>
              </a:ext>
            </a:extLst>
          </p:cNvPr>
          <p:cNvSpPr>
            <a:spLocks noGrp="1"/>
          </p:cNvSpPr>
          <p:nvPr>
            <p:ph type="sldNum" sz="quarter" idx="12"/>
          </p:nvPr>
        </p:nvSpPr>
        <p:spPr/>
        <p:txBody>
          <a:bodyPr/>
          <a:lstStyle/>
          <a:p>
            <a:fld id="{75658A64-E48D-4D89-A598-3AE344CD563F}" type="slidenum">
              <a:rPr lang="en-US" smtClean="0"/>
              <a:t>‹#›</a:t>
            </a:fld>
            <a:endParaRPr lang="en-US"/>
          </a:p>
        </p:txBody>
      </p:sp>
    </p:spTree>
    <p:extLst>
      <p:ext uri="{BB962C8B-B14F-4D97-AF65-F5344CB8AC3E}">
        <p14:creationId xmlns:p14="http://schemas.microsoft.com/office/powerpoint/2010/main" val="1221782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21176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B77F74-6430-4490-A798-347BEE5AC5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E31149-3107-4B0A-8F18-537ABE22CA2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213936-C21E-4564-8B11-1A658EAA6BD6}"/>
              </a:ext>
            </a:extLst>
          </p:cNvPr>
          <p:cNvSpPr>
            <a:spLocks noGrp="1"/>
          </p:cNvSpPr>
          <p:nvPr>
            <p:ph type="dt" sz="half" idx="10"/>
          </p:nvPr>
        </p:nvSpPr>
        <p:spPr/>
        <p:txBody>
          <a:bodyPr/>
          <a:lstStyle/>
          <a:p>
            <a:fld id="{9ABBCF6F-DFEC-4C3A-A42A-6350CBB596AC}" type="datetimeFigureOut">
              <a:rPr lang="en-US" smtClean="0"/>
              <a:t>8/21/2018</a:t>
            </a:fld>
            <a:endParaRPr lang="en-US"/>
          </a:p>
        </p:txBody>
      </p:sp>
      <p:sp>
        <p:nvSpPr>
          <p:cNvPr id="5" name="Footer Placeholder 4">
            <a:extLst>
              <a:ext uri="{FF2B5EF4-FFF2-40B4-BE49-F238E27FC236}">
                <a16:creationId xmlns:a16="http://schemas.microsoft.com/office/drawing/2014/main" id="{7A3ACA40-F4A1-4FE9-A05F-AE4392333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48482-2613-432E-8C2D-7F2283197720}"/>
              </a:ext>
            </a:extLst>
          </p:cNvPr>
          <p:cNvSpPr>
            <a:spLocks noGrp="1"/>
          </p:cNvSpPr>
          <p:nvPr>
            <p:ph type="sldNum" sz="quarter" idx="12"/>
          </p:nvPr>
        </p:nvSpPr>
        <p:spPr/>
        <p:txBody>
          <a:bodyPr/>
          <a:lstStyle/>
          <a:p>
            <a:fld id="{75658A64-E48D-4D89-A598-3AE344CD563F}" type="slidenum">
              <a:rPr lang="en-US" smtClean="0"/>
              <a:t>‹#›</a:t>
            </a:fld>
            <a:endParaRPr lang="en-US"/>
          </a:p>
        </p:txBody>
      </p:sp>
    </p:spTree>
    <p:extLst>
      <p:ext uri="{BB962C8B-B14F-4D97-AF65-F5344CB8AC3E}">
        <p14:creationId xmlns:p14="http://schemas.microsoft.com/office/powerpoint/2010/main" val="37502276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5847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41793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image" Target="../media/image1.emf"/><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heme" Target="../theme/theme4.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5.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335739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926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7632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47" r:id="rId14"/>
    <p:sldLayoutId id="2147483748" r:id="rId15"/>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4">
          <p15:clr>
            <a:srgbClr val="5ACBF0"/>
          </p15:clr>
        </p15:guide>
        <p15:guide id="6" pos="2428">
          <p15:clr>
            <a:srgbClr val="5ACBF0"/>
          </p15:clr>
        </p15:guide>
        <p15:guide id="7" pos="2993">
          <p15:clr>
            <a:srgbClr val="5ACBF0"/>
          </p15:clr>
        </p15:guide>
        <p15:guide id="8" pos="3558">
          <p15:clr>
            <a:srgbClr val="5ACBF0"/>
          </p15:clr>
        </p15:guide>
        <p15:guide id="9" pos="4122">
          <p15:clr>
            <a:srgbClr val="5ACBF0"/>
          </p15:clr>
        </p15:guide>
        <p15:guide id="10" pos="4687">
          <p15:clr>
            <a:srgbClr val="5ACBF0"/>
          </p15:clr>
        </p15:guide>
        <p15:guide id="11" pos="5252">
          <p15:clr>
            <a:srgbClr val="5ACBF0"/>
          </p15:clr>
        </p15:guide>
        <p15:guide id="12" pos="5816">
          <p15:clr>
            <a:srgbClr val="5ACBF0"/>
          </p15:clr>
        </p15:guide>
        <p15:guide id="13" pos="6381">
          <p15:clr>
            <a:srgbClr val="5ACBF0"/>
          </p15:clr>
        </p15:guide>
        <p15:guide id="14" pos="6946">
          <p15:clr>
            <a:srgbClr val="5ACBF0"/>
          </p15:clr>
        </p15:guide>
        <p15:guide id="15" pos="7510">
          <p15:clr>
            <a:srgbClr val="5ACBF0"/>
          </p15:clr>
        </p15:guide>
        <p15:guide id="16" pos="282">
          <p15:clr>
            <a:srgbClr val="C35EA4"/>
          </p15:clr>
        </p15:guide>
        <p15:guide id="17" pos="7398">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49036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54374860"/>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92E6FC-0542-4DA6-9EC4-46B454F9D0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986E62-D77B-4715-BABB-1A32B72F1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94114-2CC2-4421-9079-8C77C57364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BCF6F-DFEC-4C3A-A42A-6350CBB596AC}" type="datetimeFigureOut">
              <a:rPr lang="en-US" smtClean="0"/>
              <a:t>8/21/2018</a:t>
            </a:fld>
            <a:endParaRPr lang="en-US"/>
          </a:p>
        </p:txBody>
      </p:sp>
      <p:sp>
        <p:nvSpPr>
          <p:cNvPr id="5" name="Footer Placeholder 4">
            <a:extLst>
              <a:ext uri="{FF2B5EF4-FFF2-40B4-BE49-F238E27FC236}">
                <a16:creationId xmlns:a16="http://schemas.microsoft.com/office/drawing/2014/main" id="{85CFABE2-29AF-4B9C-9C62-5EF668F2E7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A06554-4C1C-4256-A34B-6EB0B05C5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58A64-E48D-4D89-A598-3AE344CD563F}" type="slidenum">
              <a:rPr lang="en-US" smtClean="0"/>
              <a:t>‹#›</a:t>
            </a:fld>
            <a:endParaRPr lang="en-US"/>
          </a:p>
        </p:txBody>
      </p:sp>
    </p:spTree>
    <p:extLst>
      <p:ext uri="{BB962C8B-B14F-4D97-AF65-F5344CB8AC3E}">
        <p14:creationId xmlns:p14="http://schemas.microsoft.com/office/powerpoint/2010/main" val="245396671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49.tiff"/><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49.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durablefunctions" TargetMode="External"/><Relationship Id="rId2" Type="http://schemas.openxmlformats.org/officeDocument/2006/relationships/notesSlide" Target="../notesSlides/notesSlide27.xml"/><Relationship Id="rId1" Type="http://schemas.openxmlformats.org/officeDocument/2006/relationships/slideLayout" Target="../slideLayouts/slideLayout35.xml"/><Relationship Id="rId5" Type="http://schemas.openxmlformats.org/officeDocument/2006/relationships/hyperlink" Target="https://github.com/Azure/durabletask/tree/azure-functions" TargetMode="External"/><Relationship Id="rId4" Type="http://schemas.openxmlformats.org/officeDocument/2006/relationships/hyperlink" Target="https://github.com/Azure/azure-functions-durable-extension"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7.png"/><Relationship Id="rId3" Type="http://schemas.openxmlformats.org/officeDocument/2006/relationships/hyperlink" Target="https://azure.microsoft.com/en-us/services/cosmos-db/" TargetMode="External"/><Relationship Id="rId7" Type="http://schemas.openxmlformats.org/officeDocument/2006/relationships/image" Target="../media/image14.png"/><Relationship Id="rId12" Type="http://schemas.openxmlformats.org/officeDocument/2006/relationships/hyperlink" Target="https://azure.microsoft.com/en-us/services/event-grid/" TargetMode="External"/><Relationship Id="rId1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19.png"/><Relationship Id="rId1" Type="http://schemas.openxmlformats.org/officeDocument/2006/relationships/slideLayout" Target="../slideLayouts/slideLayout33.xml"/><Relationship Id="rId6" Type="http://schemas.openxmlformats.org/officeDocument/2006/relationships/hyperlink" Target="https://azure.microsoft.com/en-us/services/storage/?v=16.50" TargetMode="External"/><Relationship Id="rId11" Type="http://schemas.openxmlformats.org/officeDocument/2006/relationships/image" Target="../media/image16.png"/><Relationship Id="rId5" Type="http://schemas.microsoft.com/office/2007/relationships/hdphoto" Target="../media/hdphoto1.wdp"/><Relationship Id="rId15" Type="http://schemas.openxmlformats.org/officeDocument/2006/relationships/image" Target="../media/image18.png"/><Relationship Id="rId10" Type="http://schemas.openxmlformats.org/officeDocument/2006/relationships/hyperlink" Target="https://azure.microsoft.com/en-us/services/stream-analytics/" TargetMode="External"/><Relationship Id="rId4" Type="http://schemas.openxmlformats.org/officeDocument/2006/relationships/image" Target="../media/image13.png"/><Relationship Id="rId9" Type="http://schemas.openxmlformats.org/officeDocument/2006/relationships/image" Target="../media/image15.png"/><Relationship Id="rId14" Type="http://schemas.openxmlformats.org/officeDocument/2006/relationships/hyperlink" Target="https://azure.microsoft.com/en-us/services/active-director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B207-B6FC-490C-ADB9-6AA59905B884}"/>
              </a:ext>
            </a:extLst>
          </p:cNvPr>
          <p:cNvSpPr>
            <a:spLocks noGrp="1"/>
          </p:cNvSpPr>
          <p:nvPr>
            <p:ph type="title"/>
          </p:nvPr>
        </p:nvSpPr>
        <p:spPr>
          <a:xfrm>
            <a:off x="269302" y="2077815"/>
            <a:ext cx="5227856" cy="1799462"/>
          </a:xfrm>
        </p:spPr>
        <p:txBody>
          <a:bodyPr/>
          <a:lstStyle/>
          <a:p>
            <a:r>
              <a:rPr lang="en-US" b="1"/>
              <a:t>Durable Functions</a:t>
            </a:r>
            <a:endParaRPr lang="en-US"/>
          </a:p>
        </p:txBody>
      </p:sp>
      <p:sp>
        <p:nvSpPr>
          <p:cNvPr id="3" name="Text Placeholder 2">
            <a:extLst>
              <a:ext uri="{FF2B5EF4-FFF2-40B4-BE49-F238E27FC236}">
                <a16:creationId xmlns:a16="http://schemas.microsoft.com/office/drawing/2014/main" id="{E319232B-12A3-48AE-B6D3-C8463F2E429B}"/>
              </a:ext>
            </a:extLst>
          </p:cNvPr>
          <p:cNvSpPr>
            <a:spLocks noGrp="1"/>
          </p:cNvSpPr>
          <p:nvPr>
            <p:ph type="body" sz="quarter" idx="14"/>
          </p:nvPr>
        </p:nvSpPr>
        <p:spPr>
          <a:xfrm>
            <a:off x="269302" y="4590381"/>
            <a:ext cx="4840694" cy="1721520"/>
          </a:xfrm>
        </p:spPr>
        <p:txBody>
          <a:bodyPr/>
          <a:lstStyle/>
          <a:p>
            <a:r>
              <a:rPr lang="en-US" sz="2800"/>
              <a:t>.NET Developers Association</a:t>
            </a:r>
          </a:p>
          <a:p>
            <a:r>
              <a:rPr lang="en-US" sz="2800"/>
              <a:t>Aug </a:t>
            </a:r>
            <a:r>
              <a:rPr lang="en-US" sz="2800" dirty="0"/>
              <a:t>7</a:t>
            </a:r>
            <a:r>
              <a:rPr lang="en-US" sz="2800" baseline="30000" dirty="0"/>
              <a:t>th</a:t>
            </a:r>
            <a:r>
              <a:rPr lang="en-US" sz="2800"/>
              <a:t>, 2018</a:t>
            </a:r>
          </a:p>
          <a:p>
            <a:endParaRPr lang="en-US" sz="2400"/>
          </a:p>
          <a:p>
            <a:r>
              <a:rPr lang="en-US" sz="2200"/>
              <a:t>Katy Shimizu</a:t>
            </a:r>
          </a:p>
        </p:txBody>
      </p:sp>
    </p:spTree>
    <p:extLst>
      <p:ext uri="{BB962C8B-B14F-4D97-AF65-F5344CB8AC3E}">
        <p14:creationId xmlns:p14="http://schemas.microsoft.com/office/powerpoint/2010/main" val="366872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7A91-CD9D-40D2-903A-48D019D45257}"/>
              </a:ext>
            </a:extLst>
          </p:cNvPr>
          <p:cNvSpPr>
            <a:spLocks noGrp="1"/>
          </p:cNvSpPr>
          <p:nvPr>
            <p:ph type="title"/>
          </p:nvPr>
        </p:nvSpPr>
        <p:spPr>
          <a:xfrm>
            <a:off x="268080" y="230866"/>
            <a:ext cx="11655840" cy="899665"/>
          </a:xfrm>
        </p:spPr>
        <p:txBody>
          <a:bodyPr/>
          <a:lstStyle/>
          <a:p>
            <a:r>
              <a:rPr lang="en-US" dirty="0">
                <a:solidFill>
                  <a:schemeClr val="tx1"/>
                </a:solidFill>
              </a:rPr>
              <a:t>Your Environment</a:t>
            </a:r>
          </a:p>
        </p:txBody>
      </p:sp>
      <p:grpSp>
        <p:nvGrpSpPr>
          <p:cNvPr id="381" name="Group 380">
            <a:extLst>
              <a:ext uri="{FF2B5EF4-FFF2-40B4-BE49-F238E27FC236}">
                <a16:creationId xmlns:a16="http://schemas.microsoft.com/office/drawing/2014/main" id="{B7F12D14-933E-45EE-B21F-CF50154299F7}"/>
              </a:ext>
            </a:extLst>
          </p:cNvPr>
          <p:cNvGrpSpPr/>
          <p:nvPr/>
        </p:nvGrpSpPr>
        <p:grpSpPr>
          <a:xfrm>
            <a:off x="4090799" y="1515011"/>
            <a:ext cx="2057407" cy="4448926"/>
            <a:chOff x="4317422" y="1576413"/>
            <a:chExt cx="2098662" cy="4538136"/>
          </a:xfrm>
        </p:grpSpPr>
        <p:sp>
          <p:nvSpPr>
            <p:cNvPr id="7" name="TextBox 6">
              <a:extLst>
                <a:ext uri="{FF2B5EF4-FFF2-40B4-BE49-F238E27FC236}">
                  <a16:creationId xmlns:a16="http://schemas.microsoft.com/office/drawing/2014/main" id="{BA670B68-216E-4E94-A11E-2DB8C52CE503}"/>
                </a:ext>
              </a:extLst>
            </p:cNvPr>
            <p:cNvSpPr txBox="1"/>
            <p:nvPr/>
          </p:nvSpPr>
          <p:spPr>
            <a:xfrm>
              <a:off x="4317422" y="1576413"/>
              <a:ext cx="2075688" cy="4512660"/>
            </a:xfrm>
            <a:prstGeom prst="rect">
              <a:avLst/>
            </a:prstGeom>
            <a:solidFill>
              <a:schemeClr val="tx2"/>
            </a:solidFill>
          </p:spPr>
          <p:txBody>
            <a:bodyPr wrap="square" lIns="175735" tIns="140588" rIns="175735" bIns="140588" rtlCol="0">
              <a:noAutofit/>
            </a:bodyPr>
            <a:lstStyle/>
            <a:p>
              <a:pPr algn="ctr" defTabSz="877994">
                <a:lnSpc>
                  <a:spcPct val="90000"/>
                </a:lnSpc>
                <a:tabLst>
                  <a:tab pos="860698" algn="l"/>
                </a:tabLst>
                <a:defRPr/>
              </a:pPr>
              <a:r>
                <a:rPr lang="en-US" sz="1961" kern="0" dirty="0">
                  <a:gradFill>
                    <a:gsLst>
                      <a:gs pos="0">
                        <a:srgbClr val="FFFFFF"/>
                      </a:gs>
                      <a:gs pos="100000">
                        <a:srgbClr val="FFFFFF"/>
                      </a:gs>
                    </a:gsLst>
                    <a:lin ang="5400000" scaled="1"/>
                  </a:gradFill>
                  <a:latin typeface="Segoe UI Semilight"/>
                  <a:ea typeface="Segoe UI Semilight" charset="0"/>
                  <a:cs typeface="Segoe UI Semilight" charset="0"/>
                </a:rPr>
                <a:t>App Service Environment</a:t>
              </a:r>
            </a:p>
            <a:p>
              <a:pPr algn="ctr" defTabSz="877994">
                <a:lnSpc>
                  <a:spcPct val="90000"/>
                </a:lnSpc>
                <a:tabLst>
                  <a:tab pos="860698" algn="l"/>
                </a:tabLst>
                <a:defRPr/>
              </a:pPr>
              <a:r>
                <a:rPr lang="en-US" sz="1345" i="1" kern="0" dirty="0">
                  <a:gradFill>
                    <a:gsLst>
                      <a:gs pos="0">
                        <a:srgbClr val="FFFFFF"/>
                      </a:gs>
                      <a:gs pos="100000">
                        <a:srgbClr val="FFFFFF"/>
                      </a:gs>
                    </a:gsLst>
                    <a:lin ang="5400000" scaled="1"/>
                  </a:gradFill>
                  <a:latin typeface="Segoe UI Semilight"/>
                  <a:ea typeface="Segoe UI Semilight" charset="0"/>
                  <a:cs typeface="Segoe UI Semilight" charset="0"/>
                </a:rPr>
                <a:t>Network Isolation</a:t>
              </a:r>
            </a:p>
          </p:txBody>
        </p:sp>
        <p:pic>
          <p:nvPicPr>
            <p:cNvPr id="11" name="Picture 10">
              <a:extLst>
                <a:ext uri="{FF2B5EF4-FFF2-40B4-BE49-F238E27FC236}">
                  <a16:creationId xmlns:a16="http://schemas.microsoft.com/office/drawing/2014/main" id="{3CBD8C4C-FDF7-439D-AA61-5B1577A0EA96}"/>
                </a:ext>
              </a:extLst>
            </p:cNvPr>
            <p:cNvPicPr>
              <a:picLocks noChangeAspect="1"/>
            </p:cNvPicPr>
            <p:nvPr/>
          </p:nvPicPr>
          <p:blipFill>
            <a:blip r:embed="rId3"/>
            <a:stretch>
              <a:fillRect/>
            </a:stretch>
          </p:blipFill>
          <p:spPr>
            <a:xfrm>
              <a:off x="4594370" y="2792778"/>
              <a:ext cx="1513676" cy="1721016"/>
            </a:xfrm>
            <a:prstGeom prst="rect">
              <a:avLst/>
            </a:prstGeom>
          </p:spPr>
        </p:pic>
        <p:sp>
          <p:nvSpPr>
            <p:cNvPr id="12" name="TextBox 11">
              <a:extLst>
                <a:ext uri="{FF2B5EF4-FFF2-40B4-BE49-F238E27FC236}">
                  <a16:creationId xmlns:a16="http://schemas.microsoft.com/office/drawing/2014/main" id="{F3D80EE5-08B8-46A1-974A-027635ABF894}"/>
                </a:ext>
              </a:extLst>
            </p:cNvPr>
            <p:cNvSpPr txBox="1"/>
            <p:nvPr/>
          </p:nvSpPr>
          <p:spPr>
            <a:xfrm>
              <a:off x="4371912" y="4494863"/>
              <a:ext cx="2044172" cy="1619686"/>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1345" dirty="0">
                  <a:solidFill>
                    <a:srgbClr val="FFFFFF"/>
                  </a:solidFill>
                  <a:latin typeface="Segoe UI Semilight"/>
                </a:rPr>
                <a:t>Your own dedicated cloud environment with network isolation for apps, higher scale, and the ability to connect securely to local </a:t>
              </a:r>
              <a:r>
                <a:rPr lang="en-US" sz="1345" dirty="0" err="1">
                  <a:solidFill>
                    <a:srgbClr val="FFFFFF"/>
                  </a:solidFill>
                  <a:latin typeface="Segoe UI Semilight"/>
                </a:rPr>
                <a:t>vNets</a:t>
              </a:r>
              <a:r>
                <a:rPr lang="en-US" sz="1345" dirty="0">
                  <a:solidFill>
                    <a:srgbClr val="FFFFFF"/>
                  </a:solidFill>
                  <a:latin typeface="Segoe UI Semilight"/>
                </a:rPr>
                <a:t>. </a:t>
              </a:r>
            </a:p>
          </p:txBody>
        </p:sp>
      </p:grpSp>
      <p:grpSp>
        <p:nvGrpSpPr>
          <p:cNvPr id="382" name="Group 381">
            <a:extLst>
              <a:ext uri="{FF2B5EF4-FFF2-40B4-BE49-F238E27FC236}">
                <a16:creationId xmlns:a16="http://schemas.microsoft.com/office/drawing/2014/main" id="{9BE25A76-6008-418D-9DAA-0373C5FBE704}"/>
              </a:ext>
            </a:extLst>
          </p:cNvPr>
          <p:cNvGrpSpPr/>
          <p:nvPr/>
        </p:nvGrpSpPr>
        <p:grpSpPr>
          <a:xfrm>
            <a:off x="6130946" y="1519717"/>
            <a:ext cx="2034884" cy="4444220"/>
            <a:chOff x="6576032" y="1591030"/>
            <a:chExt cx="2075688" cy="4533336"/>
          </a:xfrm>
        </p:grpSpPr>
        <p:sp>
          <p:nvSpPr>
            <p:cNvPr id="9" name="TextBox 8">
              <a:extLst>
                <a:ext uri="{FF2B5EF4-FFF2-40B4-BE49-F238E27FC236}">
                  <a16:creationId xmlns:a16="http://schemas.microsoft.com/office/drawing/2014/main" id="{385758AC-406B-4B9F-83EB-80DC98D1C0F0}"/>
                </a:ext>
              </a:extLst>
            </p:cNvPr>
            <p:cNvSpPr txBox="1"/>
            <p:nvPr/>
          </p:nvSpPr>
          <p:spPr>
            <a:xfrm>
              <a:off x="6576032" y="1591030"/>
              <a:ext cx="2075688" cy="4512660"/>
            </a:xfrm>
            <a:prstGeom prst="rect">
              <a:avLst/>
            </a:prstGeom>
            <a:solidFill>
              <a:schemeClr val="accent2"/>
            </a:solidFill>
          </p:spPr>
          <p:txBody>
            <a:bodyPr wrap="square" lIns="175735" tIns="140588" rIns="175735" bIns="140588"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77994">
                <a:tabLst>
                  <a:tab pos="860698" algn="l"/>
                </a:tabLst>
                <a:defRPr/>
              </a:pPr>
              <a:r>
                <a:rPr lang="en-US" sz="2353"/>
                <a:t>Azure Stack</a:t>
              </a:r>
            </a:p>
            <a:p>
              <a:pPr defTabSz="877994">
                <a:tabLst>
                  <a:tab pos="860698" algn="l"/>
                </a:tabLst>
                <a:defRPr/>
              </a:pPr>
              <a:r>
                <a:rPr lang="en-US" sz="1343" i="1" dirty="0"/>
                <a:t>On Premises</a:t>
              </a:r>
            </a:p>
          </p:txBody>
        </p:sp>
        <p:sp>
          <p:nvSpPr>
            <p:cNvPr id="14" name="TextBox 13">
              <a:extLst>
                <a:ext uri="{FF2B5EF4-FFF2-40B4-BE49-F238E27FC236}">
                  <a16:creationId xmlns:a16="http://schemas.microsoft.com/office/drawing/2014/main" id="{4EA0D6FA-CB72-4343-9298-62496866B78D}"/>
                </a:ext>
              </a:extLst>
            </p:cNvPr>
            <p:cNvSpPr txBox="1"/>
            <p:nvPr/>
          </p:nvSpPr>
          <p:spPr>
            <a:xfrm>
              <a:off x="6583993" y="4504344"/>
              <a:ext cx="2067727" cy="1620022"/>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1345">
                  <a:solidFill>
                    <a:srgbClr val="FFFFFF"/>
                  </a:solidFill>
                  <a:latin typeface="Segoe UI Semilight"/>
                </a:rPr>
                <a:t>Leverage cloud innovations </a:t>
              </a:r>
              <a:br>
                <a:rPr lang="en-US" sz="1345">
                  <a:solidFill>
                    <a:srgbClr val="FFFFFF"/>
                  </a:solidFill>
                  <a:latin typeface="Segoe UI Semilight"/>
                </a:rPr>
              </a:br>
              <a:r>
                <a:rPr lang="en-US" sz="1345">
                  <a:solidFill>
                    <a:srgbClr val="FFFFFF"/>
                  </a:solidFill>
                  <a:latin typeface="Segoe UI Semilight"/>
                </a:rPr>
                <a:t>in on-premises infrastructure.  </a:t>
              </a:r>
              <a:br>
                <a:rPr lang="en-US" sz="1345">
                  <a:solidFill>
                    <a:srgbClr val="FFFFFF"/>
                  </a:solidFill>
                  <a:latin typeface="Segoe UI Semilight"/>
                </a:rPr>
              </a:br>
              <a:r>
                <a:rPr lang="en-US" sz="1345">
                  <a:solidFill>
                    <a:srgbClr val="FFFFFF"/>
                  </a:solidFill>
                  <a:latin typeface="Segoe UI Semilight"/>
                </a:rPr>
                <a:t>Azure Stack brings the power of Azure to your own data centers.</a:t>
              </a:r>
            </a:p>
          </p:txBody>
        </p:sp>
        <p:pic>
          <p:nvPicPr>
            <p:cNvPr id="16" name="Picture 15">
              <a:extLst>
                <a:ext uri="{FF2B5EF4-FFF2-40B4-BE49-F238E27FC236}">
                  <a16:creationId xmlns:a16="http://schemas.microsoft.com/office/drawing/2014/main" id="{357C6A2F-AB52-4624-919B-1195A736A7B6}"/>
                </a:ext>
              </a:extLst>
            </p:cNvPr>
            <p:cNvPicPr>
              <a:picLocks noChangeAspect="1"/>
            </p:cNvPicPr>
            <p:nvPr/>
          </p:nvPicPr>
          <p:blipFill>
            <a:blip r:embed="rId4"/>
            <a:stretch>
              <a:fillRect/>
            </a:stretch>
          </p:blipFill>
          <p:spPr>
            <a:xfrm>
              <a:off x="6834023" y="2725596"/>
              <a:ext cx="1517981" cy="1726530"/>
            </a:xfrm>
            <a:prstGeom prst="rect">
              <a:avLst/>
            </a:prstGeom>
          </p:spPr>
        </p:pic>
        <p:grpSp>
          <p:nvGrpSpPr>
            <p:cNvPr id="17" name="Group 16">
              <a:extLst>
                <a:ext uri="{FF2B5EF4-FFF2-40B4-BE49-F238E27FC236}">
                  <a16:creationId xmlns:a16="http://schemas.microsoft.com/office/drawing/2014/main" id="{DD8BEE43-820F-448C-9900-23D246B79421}"/>
                </a:ext>
              </a:extLst>
            </p:cNvPr>
            <p:cNvGrpSpPr/>
            <p:nvPr/>
          </p:nvGrpSpPr>
          <p:grpSpPr>
            <a:xfrm>
              <a:off x="7843423" y="3815276"/>
              <a:ext cx="740459" cy="799959"/>
              <a:chOff x="4619625" y="3367088"/>
              <a:chExt cx="665163" cy="425450"/>
            </a:xfrm>
          </p:grpSpPr>
          <p:sp>
            <p:nvSpPr>
              <p:cNvPr id="18" name="Rectangle 386">
                <a:extLst>
                  <a:ext uri="{FF2B5EF4-FFF2-40B4-BE49-F238E27FC236}">
                    <a16:creationId xmlns:a16="http://schemas.microsoft.com/office/drawing/2014/main" id="{F983DCF8-84CD-4EED-946F-FE7438F14B21}"/>
                  </a:ext>
                </a:extLst>
              </p:cNvPr>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9" name="Rectangle 387">
                <a:extLst>
                  <a:ext uri="{FF2B5EF4-FFF2-40B4-BE49-F238E27FC236}">
                    <a16:creationId xmlns:a16="http://schemas.microsoft.com/office/drawing/2014/main" id="{24B4B543-4387-414E-9036-42AB48C7D990}"/>
                  </a:ext>
                </a:extLst>
              </p:cNvPr>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0" name="Rectangle 388">
                <a:extLst>
                  <a:ext uri="{FF2B5EF4-FFF2-40B4-BE49-F238E27FC236}">
                    <a16:creationId xmlns:a16="http://schemas.microsoft.com/office/drawing/2014/main" id="{A90638A1-10C6-4877-8FF5-7FBF43B4ABB4}"/>
                  </a:ext>
                </a:extLst>
              </p:cNvPr>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1" name="Rectangle 389">
                <a:extLst>
                  <a:ext uri="{FF2B5EF4-FFF2-40B4-BE49-F238E27FC236}">
                    <a16:creationId xmlns:a16="http://schemas.microsoft.com/office/drawing/2014/main" id="{9D4E56BA-AB57-46CD-8908-9AD181B77B3D}"/>
                  </a:ext>
                </a:extLst>
              </p:cNvPr>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2" name="Rectangle 390">
                <a:extLst>
                  <a:ext uri="{FF2B5EF4-FFF2-40B4-BE49-F238E27FC236}">
                    <a16:creationId xmlns:a16="http://schemas.microsoft.com/office/drawing/2014/main" id="{1E1133D1-595D-4AAB-B71A-92595A3E1C1E}"/>
                  </a:ext>
                </a:extLst>
              </p:cNvPr>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3" name="Rectangle 391">
                <a:extLst>
                  <a:ext uri="{FF2B5EF4-FFF2-40B4-BE49-F238E27FC236}">
                    <a16:creationId xmlns:a16="http://schemas.microsoft.com/office/drawing/2014/main" id="{83BFFE44-4B70-406D-8D90-080636EC8431}"/>
                  </a:ext>
                </a:extLst>
              </p:cNvPr>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4" name="Rectangle 392">
                <a:extLst>
                  <a:ext uri="{FF2B5EF4-FFF2-40B4-BE49-F238E27FC236}">
                    <a16:creationId xmlns:a16="http://schemas.microsoft.com/office/drawing/2014/main" id="{8EFBB8BF-3704-4256-8BEF-A2C53932CD07}"/>
                  </a:ext>
                </a:extLst>
              </p:cNvPr>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5" name="Rectangle 393">
                <a:extLst>
                  <a:ext uri="{FF2B5EF4-FFF2-40B4-BE49-F238E27FC236}">
                    <a16:creationId xmlns:a16="http://schemas.microsoft.com/office/drawing/2014/main" id="{CBA147CF-739D-4874-90B8-F9DEFBEA3F0C}"/>
                  </a:ext>
                </a:extLst>
              </p:cNvPr>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6" name="Rectangle 394">
                <a:extLst>
                  <a:ext uri="{FF2B5EF4-FFF2-40B4-BE49-F238E27FC236}">
                    <a16:creationId xmlns:a16="http://schemas.microsoft.com/office/drawing/2014/main" id="{0AC57C62-3DFE-4EF0-98FC-6626A6C053E2}"/>
                  </a:ext>
                </a:extLst>
              </p:cNvPr>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7" name="Freeform 395">
                <a:extLst>
                  <a:ext uri="{FF2B5EF4-FFF2-40B4-BE49-F238E27FC236}">
                    <a16:creationId xmlns:a16="http://schemas.microsoft.com/office/drawing/2014/main" id="{879C6D12-3BD2-4014-AF0C-D0DEC766E3CF}"/>
                  </a:ext>
                </a:extLst>
              </p:cNvPr>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8" name="Rectangle 396">
                <a:extLst>
                  <a:ext uri="{FF2B5EF4-FFF2-40B4-BE49-F238E27FC236}">
                    <a16:creationId xmlns:a16="http://schemas.microsoft.com/office/drawing/2014/main" id="{FF8B3538-B3D7-4391-B273-596DA2466AAE}"/>
                  </a:ext>
                </a:extLst>
              </p:cNvPr>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9" name="Rectangle 397">
                <a:extLst>
                  <a:ext uri="{FF2B5EF4-FFF2-40B4-BE49-F238E27FC236}">
                    <a16:creationId xmlns:a16="http://schemas.microsoft.com/office/drawing/2014/main" id="{BBAF19A6-F8AE-4C4B-AA03-C14610D3D243}"/>
                  </a:ext>
                </a:extLst>
              </p:cNvPr>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0" name="Rectangle 398">
                <a:extLst>
                  <a:ext uri="{FF2B5EF4-FFF2-40B4-BE49-F238E27FC236}">
                    <a16:creationId xmlns:a16="http://schemas.microsoft.com/office/drawing/2014/main" id="{240F319B-51DA-4220-8444-72F1749EEFDE}"/>
                  </a:ext>
                </a:extLst>
              </p:cNvPr>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1" name="Rectangle 399">
                <a:extLst>
                  <a:ext uri="{FF2B5EF4-FFF2-40B4-BE49-F238E27FC236}">
                    <a16:creationId xmlns:a16="http://schemas.microsoft.com/office/drawing/2014/main" id="{3FD29CB4-6032-4B1B-85B3-F9548A3F1085}"/>
                  </a:ext>
                </a:extLst>
              </p:cNvPr>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2" name="Rectangle 400">
                <a:extLst>
                  <a:ext uri="{FF2B5EF4-FFF2-40B4-BE49-F238E27FC236}">
                    <a16:creationId xmlns:a16="http://schemas.microsoft.com/office/drawing/2014/main" id="{B6B1B975-0A02-484A-8618-7507E645C8DF}"/>
                  </a:ext>
                </a:extLst>
              </p:cNvPr>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3" name="Rectangle 401">
                <a:extLst>
                  <a:ext uri="{FF2B5EF4-FFF2-40B4-BE49-F238E27FC236}">
                    <a16:creationId xmlns:a16="http://schemas.microsoft.com/office/drawing/2014/main" id="{66359E78-7FEC-4DAB-8F88-86CFE1D81486}"/>
                  </a:ext>
                </a:extLst>
              </p:cNvPr>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4" name="Rectangle 402">
                <a:extLst>
                  <a:ext uri="{FF2B5EF4-FFF2-40B4-BE49-F238E27FC236}">
                    <a16:creationId xmlns:a16="http://schemas.microsoft.com/office/drawing/2014/main" id="{D73F86B5-7AE2-42A5-9729-9BD848D5AFEB}"/>
                  </a:ext>
                </a:extLst>
              </p:cNvPr>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5" name="Freeform 403">
                <a:extLst>
                  <a:ext uri="{FF2B5EF4-FFF2-40B4-BE49-F238E27FC236}">
                    <a16:creationId xmlns:a16="http://schemas.microsoft.com/office/drawing/2014/main" id="{826D8D19-2DDC-4C0B-9DC8-8960D9A3C220}"/>
                  </a:ext>
                </a:extLst>
              </p:cNvPr>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6" name="Rectangle 404">
                <a:extLst>
                  <a:ext uri="{FF2B5EF4-FFF2-40B4-BE49-F238E27FC236}">
                    <a16:creationId xmlns:a16="http://schemas.microsoft.com/office/drawing/2014/main" id="{9B827A5A-9EE4-4454-AD21-11DF160F8D78}"/>
                  </a:ext>
                </a:extLst>
              </p:cNvPr>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7" name="Rectangle 405">
                <a:extLst>
                  <a:ext uri="{FF2B5EF4-FFF2-40B4-BE49-F238E27FC236}">
                    <a16:creationId xmlns:a16="http://schemas.microsoft.com/office/drawing/2014/main" id="{F106F56C-D855-4A29-8B6C-210E6E140910}"/>
                  </a:ext>
                </a:extLst>
              </p:cNvPr>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grpSp>
            <p:nvGrpSpPr>
              <p:cNvPr id="38" name="Group 607">
                <a:extLst>
                  <a:ext uri="{FF2B5EF4-FFF2-40B4-BE49-F238E27FC236}">
                    <a16:creationId xmlns:a16="http://schemas.microsoft.com/office/drawing/2014/main" id="{F4882AC6-37A4-424F-8BD4-6BB6CEF1387D}"/>
                  </a:ext>
                </a:extLst>
              </p:cNvPr>
              <p:cNvGrpSpPr>
                <a:grpSpLocks/>
              </p:cNvGrpSpPr>
              <p:nvPr/>
            </p:nvGrpSpPr>
            <p:grpSpPr bwMode="auto">
              <a:xfrm>
                <a:off x="4619625" y="3367088"/>
                <a:ext cx="434975" cy="425450"/>
                <a:chOff x="2949" y="1886"/>
                <a:chExt cx="274" cy="268"/>
              </a:xfrm>
            </p:grpSpPr>
            <p:sp>
              <p:nvSpPr>
                <p:cNvPr id="167" name="Rectangle 407">
                  <a:extLst>
                    <a:ext uri="{FF2B5EF4-FFF2-40B4-BE49-F238E27FC236}">
                      <a16:creationId xmlns:a16="http://schemas.microsoft.com/office/drawing/2014/main" id="{D453A0D7-5925-430F-9104-42DCBD11406E}"/>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68" name="Rectangle 408">
                  <a:extLst>
                    <a:ext uri="{FF2B5EF4-FFF2-40B4-BE49-F238E27FC236}">
                      <a16:creationId xmlns:a16="http://schemas.microsoft.com/office/drawing/2014/main" id="{B2960355-E14B-4C75-96D1-0C18E2A68099}"/>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69" name="Rectangle 409">
                  <a:extLst>
                    <a:ext uri="{FF2B5EF4-FFF2-40B4-BE49-F238E27FC236}">
                      <a16:creationId xmlns:a16="http://schemas.microsoft.com/office/drawing/2014/main" id="{916CEE37-9185-4730-9F6C-2708C2097032}"/>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70" name="Rectangle 410">
                  <a:extLst>
                    <a:ext uri="{FF2B5EF4-FFF2-40B4-BE49-F238E27FC236}">
                      <a16:creationId xmlns:a16="http://schemas.microsoft.com/office/drawing/2014/main" id="{6CA6A723-A566-4544-94AD-0184ABF6037D}"/>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71" name="Rectangle 411">
                  <a:extLst>
                    <a:ext uri="{FF2B5EF4-FFF2-40B4-BE49-F238E27FC236}">
                      <a16:creationId xmlns:a16="http://schemas.microsoft.com/office/drawing/2014/main" id="{A201B2E1-854D-4F2D-9956-409E6EE369DD}"/>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72" name="Freeform 412">
                  <a:extLst>
                    <a:ext uri="{FF2B5EF4-FFF2-40B4-BE49-F238E27FC236}">
                      <a16:creationId xmlns:a16="http://schemas.microsoft.com/office/drawing/2014/main" id="{8605AF08-AC07-47CD-9686-07D0A424D5BE}"/>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73" name="Rectangle 413">
                  <a:extLst>
                    <a:ext uri="{FF2B5EF4-FFF2-40B4-BE49-F238E27FC236}">
                      <a16:creationId xmlns:a16="http://schemas.microsoft.com/office/drawing/2014/main" id="{EAD148D1-0D66-427E-AE5C-6F5A7152A95C}"/>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74" name="Rectangle 414">
                  <a:extLst>
                    <a:ext uri="{FF2B5EF4-FFF2-40B4-BE49-F238E27FC236}">
                      <a16:creationId xmlns:a16="http://schemas.microsoft.com/office/drawing/2014/main" id="{779B5123-E625-443A-A2FC-BD2BCDB5B6F0}"/>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75" name="Rectangle 415">
                  <a:extLst>
                    <a:ext uri="{FF2B5EF4-FFF2-40B4-BE49-F238E27FC236}">
                      <a16:creationId xmlns:a16="http://schemas.microsoft.com/office/drawing/2014/main" id="{665324E8-A165-4BBD-8E45-190D80DF1AB6}"/>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76" name="Rectangle 416">
                  <a:extLst>
                    <a:ext uri="{FF2B5EF4-FFF2-40B4-BE49-F238E27FC236}">
                      <a16:creationId xmlns:a16="http://schemas.microsoft.com/office/drawing/2014/main" id="{2F85357E-80EE-4D04-91AC-2FEE7B84B1C8}"/>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77" name="Rectangle 417">
                  <a:extLst>
                    <a:ext uri="{FF2B5EF4-FFF2-40B4-BE49-F238E27FC236}">
                      <a16:creationId xmlns:a16="http://schemas.microsoft.com/office/drawing/2014/main" id="{C951F35D-2C5D-46F8-A970-899AD6097FC8}"/>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78" name="Rectangle 418">
                  <a:extLst>
                    <a:ext uri="{FF2B5EF4-FFF2-40B4-BE49-F238E27FC236}">
                      <a16:creationId xmlns:a16="http://schemas.microsoft.com/office/drawing/2014/main" id="{3B265870-A640-4D61-9B81-5E01C03B84EA}"/>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79" name="Rectangle 419">
                  <a:extLst>
                    <a:ext uri="{FF2B5EF4-FFF2-40B4-BE49-F238E27FC236}">
                      <a16:creationId xmlns:a16="http://schemas.microsoft.com/office/drawing/2014/main" id="{C9223AB1-CDD4-466A-B6D0-DC5A42609F33}"/>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80" name="Freeform 420">
                  <a:extLst>
                    <a:ext uri="{FF2B5EF4-FFF2-40B4-BE49-F238E27FC236}">
                      <a16:creationId xmlns:a16="http://schemas.microsoft.com/office/drawing/2014/main" id="{0FA89F37-D7E2-4EE2-AF7A-3EF352059E29}"/>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81" name="Rectangle 421">
                  <a:extLst>
                    <a:ext uri="{FF2B5EF4-FFF2-40B4-BE49-F238E27FC236}">
                      <a16:creationId xmlns:a16="http://schemas.microsoft.com/office/drawing/2014/main" id="{F0F0673B-7692-4D28-B916-ADB9A094DFC1}"/>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82" name="Rectangle 422">
                  <a:extLst>
                    <a:ext uri="{FF2B5EF4-FFF2-40B4-BE49-F238E27FC236}">
                      <a16:creationId xmlns:a16="http://schemas.microsoft.com/office/drawing/2014/main" id="{EFD0DD1D-5D33-4CBB-8FC2-0194821DADF5}"/>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83" name="Rectangle 423">
                  <a:extLst>
                    <a:ext uri="{FF2B5EF4-FFF2-40B4-BE49-F238E27FC236}">
                      <a16:creationId xmlns:a16="http://schemas.microsoft.com/office/drawing/2014/main" id="{9888E81E-C1A4-456D-A234-446FBFB79BF1}"/>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84" name="Rectangle 424">
                  <a:extLst>
                    <a:ext uri="{FF2B5EF4-FFF2-40B4-BE49-F238E27FC236}">
                      <a16:creationId xmlns:a16="http://schemas.microsoft.com/office/drawing/2014/main" id="{5EE5BDFD-C2E2-4A2E-A9A9-E6AF7052DAB7}"/>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85" name="Rectangle 425">
                  <a:extLst>
                    <a:ext uri="{FF2B5EF4-FFF2-40B4-BE49-F238E27FC236}">
                      <a16:creationId xmlns:a16="http://schemas.microsoft.com/office/drawing/2014/main" id="{92F469AB-D775-42DD-8BC2-91E764746CA0}"/>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86" name="Rectangle 426">
                  <a:extLst>
                    <a:ext uri="{FF2B5EF4-FFF2-40B4-BE49-F238E27FC236}">
                      <a16:creationId xmlns:a16="http://schemas.microsoft.com/office/drawing/2014/main" id="{A6C45EC7-A8D3-4E12-A85C-A6975C6D011F}"/>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87" name="Rectangle 427">
                  <a:extLst>
                    <a:ext uri="{FF2B5EF4-FFF2-40B4-BE49-F238E27FC236}">
                      <a16:creationId xmlns:a16="http://schemas.microsoft.com/office/drawing/2014/main" id="{9785F4A8-C0AF-49BE-A705-EEDBC35CAFCA}"/>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88" name="Freeform 428">
                  <a:extLst>
                    <a:ext uri="{FF2B5EF4-FFF2-40B4-BE49-F238E27FC236}">
                      <a16:creationId xmlns:a16="http://schemas.microsoft.com/office/drawing/2014/main" id="{2377D3CB-BF88-4875-8356-B4E80983EE95}"/>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89" name="Rectangle 429">
                  <a:extLst>
                    <a:ext uri="{FF2B5EF4-FFF2-40B4-BE49-F238E27FC236}">
                      <a16:creationId xmlns:a16="http://schemas.microsoft.com/office/drawing/2014/main" id="{7D9A3195-5E59-4FFA-AB80-31F36B19B52B}"/>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90" name="Rectangle 430">
                  <a:extLst>
                    <a:ext uri="{FF2B5EF4-FFF2-40B4-BE49-F238E27FC236}">
                      <a16:creationId xmlns:a16="http://schemas.microsoft.com/office/drawing/2014/main" id="{B5CE5E6D-4580-42B2-A592-1D67B24BC086}"/>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91" name="Rectangle 431">
                  <a:extLst>
                    <a:ext uri="{FF2B5EF4-FFF2-40B4-BE49-F238E27FC236}">
                      <a16:creationId xmlns:a16="http://schemas.microsoft.com/office/drawing/2014/main" id="{D55645B6-813D-4E1A-9DD8-F75E1D7FC3C3}"/>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92" name="Rectangle 432">
                  <a:extLst>
                    <a:ext uri="{FF2B5EF4-FFF2-40B4-BE49-F238E27FC236}">
                      <a16:creationId xmlns:a16="http://schemas.microsoft.com/office/drawing/2014/main" id="{9C091DEE-F818-4EA6-846E-447A8C2F0A43}"/>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93" name="Rectangle 433">
                  <a:extLst>
                    <a:ext uri="{FF2B5EF4-FFF2-40B4-BE49-F238E27FC236}">
                      <a16:creationId xmlns:a16="http://schemas.microsoft.com/office/drawing/2014/main" id="{21390175-6860-4D52-A489-2F92668F8049}"/>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94" name="Rectangle 434">
                  <a:extLst>
                    <a:ext uri="{FF2B5EF4-FFF2-40B4-BE49-F238E27FC236}">
                      <a16:creationId xmlns:a16="http://schemas.microsoft.com/office/drawing/2014/main" id="{BE7ED3FE-55F5-4432-BBB7-5EF85697AD75}"/>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95" name="Rectangle 435">
                  <a:extLst>
                    <a:ext uri="{FF2B5EF4-FFF2-40B4-BE49-F238E27FC236}">
                      <a16:creationId xmlns:a16="http://schemas.microsoft.com/office/drawing/2014/main" id="{6995FFB0-8CF3-448D-B0F2-028CA6B8A45E}"/>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96" name="Freeform 436">
                  <a:extLst>
                    <a:ext uri="{FF2B5EF4-FFF2-40B4-BE49-F238E27FC236}">
                      <a16:creationId xmlns:a16="http://schemas.microsoft.com/office/drawing/2014/main" id="{4BD7302B-DB51-4DF6-97C3-F61ACC94AE6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97" name="Rectangle 437">
                  <a:extLst>
                    <a:ext uri="{FF2B5EF4-FFF2-40B4-BE49-F238E27FC236}">
                      <a16:creationId xmlns:a16="http://schemas.microsoft.com/office/drawing/2014/main" id="{4076876A-C5FD-4931-A479-558265AA7584}"/>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98" name="Rectangle 438">
                  <a:extLst>
                    <a:ext uri="{FF2B5EF4-FFF2-40B4-BE49-F238E27FC236}">
                      <a16:creationId xmlns:a16="http://schemas.microsoft.com/office/drawing/2014/main" id="{54225880-E0BE-498B-99D6-13486A12D753}"/>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99" name="Rectangle 439">
                  <a:extLst>
                    <a:ext uri="{FF2B5EF4-FFF2-40B4-BE49-F238E27FC236}">
                      <a16:creationId xmlns:a16="http://schemas.microsoft.com/office/drawing/2014/main" id="{5DDBC0D6-807C-4F50-BD32-C84CBB4D7E0E}"/>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00" name="Rectangle 440">
                  <a:extLst>
                    <a:ext uri="{FF2B5EF4-FFF2-40B4-BE49-F238E27FC236}">
                      <a16:creationId xmlns:a16="http://schemas.microsoft.com/office/drawing/2014/main" id="{E85BD08D-C3C5-4205-83CF-F4F4756FF944}"/>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01" name="Rectangle 441">
                  <a:extLst>
                    <a:ext uri="{FF2B5EF4-FFF2-40B4-BE49-F238E27FC236}">
                      <a16:creationId xmlns:a16="http://schemas.microsoft.com/office/drawing/2014/main" id="{26E85FA9-4AEC-47E6-B5FA-7012FA13C134}"/>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02" name="Rectangle 442">
                  <a:extLst>
                    <a:ext uri="{FF2B5EF4-FFF2-40B4-BE49-F238E27FC236}">
                      <a16:creationId xmlns:a16="http://schemas.microsoft.com/office/drawing/2014/main" id="{1C5F6CFA-4626-4E55-9708-29B8ACF586F5}"/>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03" name="Rectangle 443">
                  <a:extLst>
                    <a:ext uri="{FF2B5EF4-FFF2-40B4-BE49-F238E27FC236}">
                      <a16:creationId xmlns:a16="http://schemas.microsoft.com/office/drawing/2014/main" id="{2E6CB64C-735A-4E93-BB35-CE8E624454F0}"/>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04" name="Freeform 444">
                  <a:extLst>
                    <a:ext uri="{FF2B5EF4-FFF2-40B4-BE49-F238E27FC236}">
                      <a16:creationId xmlns:a16="http://schemas.microsoft.com/office/drawing/2014/main" id="{0CAA9057-E6EE-4FA8-A70A-BC204AD6C03E}"/>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05" name="Rectangle 445">
                  <a:extLst>
                    <a:ext uri="{FF2B5EF4-FFF2-40B4-BE49-F238E27FC236}">
                      <a16:creationId xmlns:a16="http://schemas.microsoft.com/office/drawing/2014/main" id="{39DA8C89-5CE0-4F05-B283-C0D8E90995E9}"/>
                    </a:ext>
                  </a:extLst>
                </p:cNvPr>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06" name="Rectangle 446">
                  <a:extLst>
                    <a:ext uri="{FF2B5EF4-FFF2-40B4-BE49-F238E27FC236}">
                      <a16:creationId xmlns:a16="http://schemas.microsoft.com/office/drawing/2014/main" id="{DCB6192A-E606-43DD-8640-91C1F0E2740A}"/>
                    </a:ext>
                  </a:extLst>
                </p:cNvPr>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07" name="Rectangle 447">
                  <a:extLst>
                    <a:ext uri="{FF2B5EF4-FFF2-40B4-BE49-F238E27FC236}">
                      <a16:creationId xmlns:a16="http://schemas.microsoft.com/office/drawing/2014/main" id="{F9208D6E-E982-45FA-96FB-A430B8B8648A}"/>
                    </a:ext>
                  </a:extLst>
                </p:cNvPr>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08" name="Rectangle 448">
                  <a:extLst>
                    <a:ext uri="{FF2B5EF4-FFF2-40B4-BE49-F238E27FC236}">
                      <a16:creationId xmlns:a16="http://schemas.microsoft.com/office/drawing/2014/main" id="{8BF0185F-159C-4954-832C-4B5F98308647}"/>
                    </a:ext>
                  </a:extLst>
                </p:cNvPr>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09" name="Rectangle 449">
                  <a:extLst>
                    <a:ext uri="{FF2B5EF4-FFF2-40B4-BE49-F238E27FC236}">
                      <a16:creationId xmlns:a16="http://schemas.microsoft.com/office/drawing/2014/main" id="{0F4B194C-8CDF-4B05-BD24-656CCC76D60B}"/>
                    </a:ext>
                  </a:extLst>
                </p:cNvPr>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10" name="Rectangle 450">
                  <a:extLst>
                    <a:ext uri="{FF2B5EF4-FFF2-40B4-BE49-F238E27FC236}">
                      <a16:creationId xmlns:a16="http://schemas.microsoft.com/office/drawing/2014/main" id="{A1433206-623C-4076-942D-CA627086DD61}"/>
                    </a:ext>
                  </a:extLst>
                </p:cNvPr>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11" name="Rectangle 451">
                  <a:extLst>
                    <a:ext uri="{FF2B5EF4-FFF2-40B4-BE49-F238E27FC236}">
                      <a16:creationId xmlns:a16="http://schemas.microsoft.com/office/drawing/2014/main" id="{8C806513-9122-43C1-B298-E7339D71ED82}"/>
                    </a:ext>
                  </a:extLst>
                </p:cNvPr>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12" name="Rectangle 452">
                  <a:extLst>
                    <a:ext uri="{FF2B5EF4-FFF2-40B4-BE49-F238E27FC236}">
                      <a16:creationId xmlns:a16="http://schemas.microsoft.com/office/drawing/2014/main" id="{817BA734-500E-496F-BE0F-255BA3131EE8}"/>
                    </a:ext>
                  </a:extLst>
                </p:cNvPr>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13" name="Rectangle 453">
                  <a:extLst>
                    <a:ext uri="{FF2B5EF4-FFF2-40B4-BE49-F238E27FC236}">
                      <a16:creationId xmlns:a16="http://schemas.microsoft.com/office/drawing/2014/main" id="{3F04EBD2-F7AE-4859-8D68-660B5D829CD4}"/>
                    </a:ext>
                  </a:extLst>
                </p:cNvPr>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14" name="Freeform 454">
                  <a:extLst>
                    <a:ext uri="{FF2B5EF4-FFF2-40B4-BE49-F238E27FC236}">
                      <a16:creationId xmlns:a16="http://schemas.microsoft.com/office/drawing/2014/main" id="{0399A16D-26E7-44EE-82CC-266FB2E0D952}"/>
                    </a:ext>
                  </a:extLst>
                </p:cNvPr>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15" name="Rectangle 455">
                  <a:extLst>
                    <a:ext uri="{FF2B5EF4-FFF2-40B4-BE49-F238E27FC236}">
                      <a16:creationId xmlns:a16="http://schemas.microsoft.com/office/drawing/2014/main" id="{6854C0AC-9FB2-4D65-8113-B65EB6FD942F}"/>
                    </a:ext>
                  </a:extLst>
                </p:cNvPr>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16" name="Rectangle 456">
                  <a:extLst>
                    <a:ext uri="{FF2B5EF4-FFF2-40B4-BE49-F238E27FC236}">
                      <a16:creationId xmlns:a16="http://schemas.microsoft.com/office/drawing/2014/main" id="{7D76B72A-5C1F-4A80-AB47-65048B6BDD6E}"/>
                    </a:ext>
                  </a:extLst>
                </p:cNvPr>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17" name="Rectangle 457">
                  <a:extLst>
                    <a:ext uri="{FF2B5EF4-FFF2-40B4-BE49-F238E27FC236}">
                      <a16:creationId xmlns:a16="http://schemas.microsoft.com/office/drawing/2014/main" id="{FACB0FCD-C0B7-4403-8850-1536381F83A6}"/>
                    </a:ext>
                  </a:extLst>
                </p:cNvPr>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18" name="Rectangle 458">
                  <a:extLst>
                    <a:ext uri="{FF2B5EF4-FFF2-40B4-BE49-F238E27FC236}">
                      <a16:creationId xmlns:a16="http://schemas.microsoft.com/office/drawing/2014/main" id="{5C0CC92B-1031-4DEA-B10C-C618B564A911}"/>
                    </a:ext>
                  </a:extLst>
                </p:cNvPr>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19" name="Rectangle 459">
                  <a:extLst>
                    <a:ext uri="{FF2B5EF4-FFF2-40B4-BE49-F238E27FC236}">
                      <a16:creationId xmlns:a16="http://schemas.microsoft.com/office/drawing/2014/main" id="{0D0D0FF0-6B5E-45FC-8A8C-1429C9743C35}"/>
                    </a:ext>
                  </a:extLst>
                </p:cNvPr>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20" name="Rectangle 460">
                  <a:extLst>
                    <a:ext uri="{FF2B5EF4-FFF2-40B4-BE49-F238E27FC236}">
                      <a16:creationId xmlns:a16="http://schemas.microsoft.com/office/drawing/2014/main" id="{3404F67D-1FBC-4E90-9F2F-85279CEE9999}"/>
                    </a:ext>
                  </a:extLst>
                </p:cNvPr>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21" name="Rectangle 461">
                  <a:extLst>
                    <a:ext uri="{FF2B5EF4-FFF2-40B4-BE49-F238E27FC236}">
                      <a16:creationId xmlns:a16="http://schemas.microsoft.com/office/drawing/2014/main" id="{7BFECBEF-EC5E-4C63-9AAF-95077A540C4B}"/>
                    </a:ext>
                  </a:extLst>
                </p:cNvPr>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22" name="Freeform 462">
                  <a:extLst>
                    <a:ext uri="{FF2B5EF4-FFF2-40B4-BE49-F238E27FC236}">
                      <a16:creationId xmlns:a16="http://schemas.microsoft.com/office/drawing/2014/main" id="{146508BA-BACC-4D41-9362-ECB8AC9DF9B4}"/>
                    </a:ext>
                  </a:extLst>
                </p:cNvPr>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23" name="Rectangle 463">
                  <a:extLst>
                    <a:ext uri="{FF2B5EF4-FFF2-40B4-BE49-F238E27FC236}">
                      <a16:creationId xmlns:a16="http://schemas.microsoft.com/office/drawing/2014/main" id="{79A61074-CB35-45AF-8840-578984CB4BDE}"/>
                    </a:ext>
                  </a:extLst>
                </p:cNvPr>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24" name="Rectangle 464">
                  <a:extLst>
                    <a:ext uri="{FF2B5EF4-FFF2-40B4-BE49-F238E27FC236}">
                      <a16:creationId xmlns:a16="http://schemas.microsoft.com/office/drawing/2014/main" id="{C87941B7-EF94-4317-8AF7-5822D9DC46D6}"/>
                    </a:ext>
                  </a:extLst>
                </p:cNvPr>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25" name="Rectangle 465">
                  <a:extLst>
                    <a:ext uri="{FF2B5EF4-FFF2-40B4-BE49-F238E27FC236}">
                      <a16:creationId xmlns:a16="http://schemas.microsoft.com/office/drawing/2014/main" id="{B227DD83-DBE4-434E-8213-509423172838}"/>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26" name="Rectangle 466">
                  <a:extLst>
                    <a:ext uri="{FF2B5EF4-FFF2-40B4-BE49-F238E27FC236}">
                      <a16:creationId xmlns:a16="http://schemas.microsoft.com/office/drawing/2014/main" id="{998F3684-D9EA-4B2B-B2F9-DF8DF517F73E}"/>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27" name="Rectangle 467">
                  <a:extLst>
                    <a:ext uri="{FF2B5EF4-FFF2-40B4-BE49-F238E27FC236}">
                      <a16:creationId xmlns:a16="http://schemas.microsoft.com/office/drawing/2014/main" id="{8571CB28-8146-49BB-9F69-58A044520E33}"/>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28" name="Rectangle 468">
                  <a:extLst>
                    <a:ext uri="{FF2B5EF4-FFF2-40B4-BE49-F238E27FC236}">
                      <a16:creationId xmlns:a16="http://schemas.microsoft.com/office/drawing/2014/main" id="{157C16F5-51A8-4396-A461-45E07A7063C6}"/>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29" name="Rectangle 469">
                  <a:extLst>
                    <a:ext uri="{FF2B5EF4-FFF2-40B4-BE49-F238E27FC236}">
                      <a16:creationId xmlns:a16="http://schemas.microsoft.com/office/drawing/2014/main" id="{E49A5773-16FF-408F-B44E-20D14E92C936}"/>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30" name="Freeform 470">
                  <a:extLst>
                    <a:ext uri="{FF2B5EF4-FFF2-40B4-BE49-F238E27FC236}">
                      <a16:creationId xmlns:a16="http://schemas.microsoft.com/office/drawing/2014/main" id="{CD032884-8754-4106-9A11-E65C0F0C3678}"/>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31" name="Rectangle 471">
                  <a:extLst>
                    <a:ext uri="{FF2B5EF4-FFF2-40B4-BE49-F238E27FC236}">
                      <a16:creationId xmlns:a16="http://schemas.microsoft.com/office/drawing/2014/main" id="{9C910875-A2EA-4F63-AC61-0D086196049D}"/>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32" name="Rectangle 472">
                  <a:extLst>
                    <a:ext uri="{FF2B5EF4-FFF2-40B4-BE49-F238E27FC236}">
                      <a16:creationId xmlns:a16="http://schemas.microsoft.com/office/drawing/2014/main" id="{761E433C-AD37-4FFA-8194-5E36B00F84B3}"/>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33" name="Rectangle 473">
                  <a:extLst>
                    <a:ext uri="{FF2B5EF4-FFF2-40B4-BE49-F238E27FC236}">
                      <a16:creationId xmlns:a16="http://schemas.microsoft.com/office/drawing/2014/main" id="{C64AE48F-10E3-4BC0-8A0A-E70688830DF8}"/>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34" name="Rectangle 474">
                  <a:extLst>
                    <a:ext uri="{FF2B5EF4-FFF2-40B4-BE49-F238E27FC236}">
                      <a16:creationId xmlns:a16="http://schemas.microsoft.com/office/drawing/2014/main" id="{3700130F-F427-47C9-B7FC-3DCAEAABACFF}"/>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35" name="Rectangle 475">
                  <a:extLst>
                    <a:ext uri="{FF2B5EF4-FFF2-40B4-BE49-F238E27FC236}">
                      <a16:creationId xmlns:a16="http://schemas.microsoft.com/office/drawing/2014/main" id="{120A0954-69A0-4A25-BD63-F4A258D8AB39}"/>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36" name="Rectangle 476">
                  <a:extLst>
                    <a:ext uri="{FF2B5EF4-FFF2-40B4-BE49-F238E27FC236}">
                      <a16:creationId xmlns:a16="http://schemas.microsoft.com/office/drawing/2014/main" id="{7A0AC94D-C300-4979-B725-39DBF4F515AB}"/>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37" name="Rectangle 477">
                  <a:extLst>
                    <a:ext uri="{FF2B5EF4-FFF2-40B4-BE49-F238E27FC236}">
                      <a16:creationId xmlns:a16="http://schemas.microsoft.com/office/drawing/2014/main" id="{288C4349-A318-45A4-A6EB-0AEC3B8C4C79}"/>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38" name="Freeform 478">
                  <a:extLst>
                    <a:ext uri="{FF2B5EF4-FFF2-40B4-BE49-F238E27FC236}">
                      <a16:creationId xmlns:a16="http://schemas.microsoft.com/office/drawing/2014/main" id="{57AFE4E9-78A8-4B0E-AA65-B15C0784F3CE}"/>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39" name="Rectangle 479">
                  <a:extLst>
                    <a:ext uri="{FF2B5EF4-FFF2-40B4-BE49-F238E27FC236}">
                      <a16:creationId xmlns:a16="http://schemas.microsoft.com/office/drawing/2014/main" id="{66A25EB9-04AC-415A-8CB6-AAD9447E1076}"/>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40" name="Rectangle 480">
                  <a:extLst>
                    <a:ext uri="{FF2B5EF4-FFF2-40B4-BE49-F238E27FC236}">
                      <a16:creationId xmlns:a16="http://schemas.microsoft.com/office/drawing/2014/main" id="{5085E140-E540-4E00-B315-238642F6B857}"/>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41" name="Rectangle 481">
                  <a:extLst>
                    <a:ext uri="{FF2B5EF4-FFF2-40B4-BE49-F238E27FC236}">
                      <a16:creationId xmlns:a16="http://schemas.microsoft.com/office/drawing/2014/main" id="{0698BB58-3304-49D9-87D9-42E17DD152FD}"/>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42" name="Rectangle 482">
                  <a:extLst>
                    <a:ext uri="{FF2B5EF4-FFF2-40B4-BE49-F238E27FC236}">
                      <a16:creationId xmlns:a16="http://schemas.microsoft.com/office/drawing/2014/main" id="{AED99CA2-5B22-4406-8BE8-C8CCF544AB2A}"/>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43" name="Rectangle 483">
                  <a:extLst>
                    <a:ext uri="{FF2B5EF4-FFF2-40B4-BE49-F238E27FC236}">
                      <a16:creationId xmlns:a16="http://schemas.microsoft.com/office/drawing/2014/main" id="{BE4076B3-7CF4-4FD7-9F2B-2237800BB01B}"/>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44" name="Rectangle 484">
                  <a:extLst>
                    <a:ext uri="{FF2B5EF4-FFF2-40B4-BE49-F238E27FC236}">
                      <a16:creationId xmlns:a16="http://schemas.microsoft.com/office/drawing/2014/main" id="{4315BB2C-1ECF-4F16-B754-D176FA45AE54}"/>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45" name="Rectangle 485">
                  <a:extLst>
                    <a:ext uri="{FF2B5EF4-FFF2-40B4-BE49-F238E27FC236}">
                      <a16:creationId xmlns:a16="http://schemas.microsoft.com/office/drawing/2014/main" id="{FE58AC7C-4A4A-413A-AAE6-F32662A9B97F}"/>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46" name="Freeform 486">
                  <a:extLst>
                    <a:ext uri="{FF2B5EF4-FFF2-40B4-BE49-F238E27FC236}">
                      <a16:creationId xmlns:a16="http://schemas.microsoft.com/office/drawing/2014/main" id="{B492A5B0-E34B-4E2A-8DD4-4F6128A62BAA}"/>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47" name="Rectangle 487">
                  <a:extLst>
                    <a:ext uri="{FF2B5EF4-FFF2-40B4-BE49-F238E27FC236}">
                      <a16:creationId xmlns:a16="http://schemas.microsoft.com/office/drawing/2014/main" id="{869B9FDA-3ADF-4F29-B715-E5B10CFAA6AF}"/>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48" name="Rectangle 488">
                  <a:extLst>
                    <a:ext uri="{FF2B5EF4-FFF2-40B4-BE49-F238E27FC236}">
                      <a16:creationId xmlns:a16="http://schemas.microsoft.com/office/drawing/2014/main" id="{F44C2EAC-4A55-4D35-AEB6-58672D894ECB}"/>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49" name="Rectangle 489">
                  <a:extLst>
                    <a:ext uri="{FF2B5EF4-FFF2-40B4-BE49-F238E27FC236}">
                      <a16:creationId xmlns:a16="http://schemas.microsoft.com/office/drawing/2014/main" id="{85066CEB-C8ED-4A62-A099-CCCCC04D699A}"/>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50" name="Rectangle 490">
                  <a:extLst>
                    <a:ext uri="{FF2B5EF4-FFF2-40B4-BE49-F238E27FC236}">
                      <a16:creationId xmlns:a16="http://schemas.microsoft.com/office/drawing/2014/main" id="{6E9CE2E5-347A-4304-A77E-E3530727A3DD}"/>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51" name="Rectangle 491">
                  <a:extLst>
                    <a:ext uri="{FF2B5EF4-FFF2-40B4-BE49-F238E27FC236}">
                      <a16:creationId xmlns:a16="http://schemas.microsoft.com/office/drawing/2014/main" id="{B425D8BF-C896-4C6E-A4B2-EE882949BA71}"/>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52" name="Rectangle 492">
                  <a:extLst>
                    <a:ext uri="{FF2B5EF4-FFF2-40B4-BE49-F238E27FC236}">
                      <a16:creationId xmlns:a16="http://schemas.microsoft.com/office/drawing/2014/main" id="{99D896F5-75EF-4911-9A55-B9CF2648510F}"/>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53" name="Rectangle 493">
                  <a:extLst>
                    <a:ext uri="{FF2B5EF4-FFF2-40B4-BE49-F238E27FC236}">
                      <a16:creationId xmlns:a16="http://schemas.microsoft.com/office/drawing/2014/main" id="{AE970AFB-D733-43FF-BDFE-DDE23424D8DB}"/>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54" name="Freeform 494">
                  <a:extLst>
                    <a:ext uri="{FF2B5EF4-FFF2-40B4-BE49-F238E27FC236}">
                      <a16:creationId xmlns:a16="http://schemas.microsoft.com/office/drawing/2014/main" id="{E778D8F5-E748-4307-B372-EDB277AD320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55" name="Rectangle 495">
                  <a:extLst>
                    <a:ext uri="{FF2B5EF4-FFF2-40B4-BE49-F238E27FC236}">
                      <a16:creationId xmlns:a16="http://schemas.microsoft.com/office/drawing/2014/main" id="{D44691F5-6904-4FC1-99C2-62C26D64E467}"/>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56" name="Rectangle 496">
                  <a:extLst>
                    <a:ext uri="{FF2B5EF4-FFF2-40B4-BE49-F238E27FC236}">
                      <a16:creationId xmlns:a16="http://schemas.microsoft.com/office/drawing/2014/main" id="{F76B3E05-9C07-4D55-8463-21F516527BFD}"/>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57" name="Rectangle 497">
                  <a:extLst>
                    <a:ext uri="{FF2B5EF4-FFF2-40B4-BE49-F238E27FC236}">
                      <a16:creationId xmlns:a16="http://schemas.microsoft.com/office/drawing/2014/main" id="{2E92715C-55B4-4648-888B-1F9235AF1404}"/>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58" name="Rectangle 498">
                  <a:extLst>
                    <a:ext uri="{FF2B5EF4-FFF2-40B4-BE49-F238E27FC236}">
                      <a16:creationId xmlns:a16="http://schemas.microsoft.com/office/drawing/2014/main" id="{D3405BEC-D882-4A82-A701-17CDF2E34471}"/>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59" name="Rectangle 499">
                  <a:extLst>
                    <a:ext uri="{FF2B5EF4-FFF2-40B4-BE49-F238E27FC236}">
                      <a16:creationId xmlns:a16="http://schemas.microsoft.com/office/drawing/2014/main" id="{3DB03248-4FC6-4F20-B17E-367EAB1FD59C}"/>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60" name="Rectangle 500">
                  <a:extLst>
                    <a:ext uri="{FF2B5EF4-FFF2-40B4-BE49-F238E27FC236}">
                      <a16:creationId xmlns:a16="http://schemas.microsoft.com/office/drawing/2014/main" id="{78D8FC24-EEF1-40C6-81F0-AE46DEF69C59}"/>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61" name="Rectangle 501">
                  <a:extLst>
                    <a:ext uri="{FF2B5EF4-FFF2-40B4-BE49-F238E27FC236}">
                      <a16:creationId xmlns:a16="http://schemas.microsoft.com/office/drawing/2014/main" id="{0F1E9086-FD5F-488A-9757-2387A31C2D2F}"/>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62" name="Freeform 502">
                  <a:extLst>
                    <a:ext uri="{FF2B5EF4-FFF2-40B4-BE49-F238E27FC236}">
                      <a16:creationId xmlns:a16="http://schemas.microsoft.com/office/drawing/2014/main" id="{B12CABAF-55A3-4487-BAE6-13A2849826D9}"/>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63" name="Rectangle 503">
                  <a:extLst>
                    <a:ext uri="{FF2B5EF4-FFF2-40B4-BE49-F238E27FC236}">
                      <a16:creationId xmlns:a16="http://schemas.microsoft.com/office/drawing/2014/main" id="{49EF21B7-5333-4318-A45F-AB7B0868E957}"/>
                    </a:ext>
                  </a:extLst>
                </p:cNvPr>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64" name="Rectangle 504">
                  <a:extLst>
                    <a:ext uri="{FF2B5EF4-FFF2-40B4-BE49-F238E27FC236}">
                      <a16:creationId xmlns:a16="http://schemas.microsoft.com/office/drawing/2014/main" id="{8C9807B4-37EA-4C7E-A537-7C11C472BE60}"/>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65" name="Rectangle 505">
                  <a:extLst>
                    <a:ext uri="{FF2B5EF4-FFF2-40B4-BE49-F238E27FC236}">
                      <a16:creationId xmlns:a16="http://schemas.microsoft.com/office/drawing/2014/main" id="{2949D8F2-A006-467D-9D5B-0C4E40B1C695}"/>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66" name="Rectangle 506">
                  <a:extLst>
                    <a:ext uri="{FF2B5EF4-FFF2-40B4-BE49-F238E27FC236}">
                      <a16:creationId xmlns:a16="http://schemas.microsoft.com/office/drawing/2014/main" id="{8FD1CD94-79CE-434E-96F4-859FEF95AD9A}"/>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67" name="Rectangle 507">
                  <a:extLst>
                    <a:ext uri="{FF2B5EF4-FFF2-40B4-BE49-F238E27FC236}">
                      <a16:creationId xmlns:a16="http://schemas.microsoft.com/office/drawing/2014/main" id="{2CED4F8B-C40F-4915-B849-5A9B5243E3E8}"/>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68" name="Rectangle 508">
                  <a:extLst>
                    <a:ext uri="{FF2B5EF4-FFF2-40B4-BE49-F238E27FC236}">
                      <a16:creationId xmlns:a16="http://schemas.microsoft.com/office/drawing/2014/main" id="{E22EF56A-E79F-4A92-A938-B8ECCDD4DC3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69" name="Rectangle 509">
                  <a:extLst>
                    <a:ext uri="{FF2B5EF4-FFF2-40B4-BE49-F238E27FC236}">
                      <a16:creationId xmlns:a16="http://schemas.microsoft.com/office/drawing/2014/main" id="{04412D42-DBC4-4A79-B421-4E7B64BD4AA2}"/>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70" name="Rectangle 510">
                  <a:extLst>
                    <a:ext uri="{FF2B5EF4-FFF2-40B4-BE49-F238E27FC236}">
                      <a16:creationId xmlns:a16="http://schemas.microsoft.com/office/drawing/2014/main" id="{B5858B7C-8F44-401F-8F11-77AC509879CD}"/>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71" name="Rectangle 511">
                  <a:extLst>
                    <a:ext uri="{FF2B5EF4-FFF2-40B4-BE49-F238E27FC236}">
                      <a16:creationId xmlns:a16="http://schemas.microsoft.com/office/drawing/2014/main" id="{8121D852-7E27-4D2D-9C29-D6A1E6449B4D}"/>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72" name="Freeform 512">
                  <a:extLst>
                    <a:ext uri="{FF2B5EF4-FFF2-40B4-BE49-F238E27FC236}">
                      <a16:creationId xmlns:a16="http://schemas.microsoft.com/office/drawing/2014/main" id="{69AAC18B-CA0B-4CC2-9D78-0B7734690768}"/>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73" name="Rectangle 513">
                  <a:extLst>
                    <a:ext uri="{FF2B5EF4-FFF2-40B4-BE49-F238E27FC236}">
                      <a16:creationId xmlns:a16="http://schemas.microsoft.com/office/drawing/2014/main" id="{FAB0F024-2597-46BA-9549-4562DFC7F7CC}"/>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74" name="Rectangle 514">
                  <a:extLst>
                    <a:ext uri="{FF2B5EF4-FFF2-40B4-BE49-F238E27FC236}">
                      <a16:creationId xmlns:a16="http://schemas.microsoft.com/office/drawing/2014/main" id="{DD0C2ECA-378F-4B09-AF65-39A70D4975D8}"/>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75" name="Rectangle 515">
                  <a:extLst>
                    <a:ext uri="{FF2B5EF4-FFF2-40B4-BE49-F238E27FC236}">
                      <a16:creationId xmlns:a16="http://schemas.microsoft.com/office/drawing/2014/main" id="{04353096-177E-475D-96AC-380FB13F0C86}"/>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76" name="Rectangle 516">
                  <a:extLst>
                    <a:ext uri="{FF2B5EF4-FFF2-40B4-BE49-F238E27FC236}">
                      <a16:creationId xmlns:a16="http://schemas.microsoft.com/office/drawing/2014/main" id="{5477912C-5F1E-4E10-9AFA-E83488700574}"/>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77" name="Rectangle 517">
                  <a:extLst>
                    <a:ext uri="{FF2B5EF4-FFF2-40B4-BE49-F238E27FC236}">
                      <a16:creationId xmlns:a16="http://schemas.microsoft.com/office/drawing/2014/main" id="{F158D68F-517F-40E4-8E37-9A9EF5A8D33B}"/>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78" name="Rectangle 518">
                  <a:extLst>
                    <a:ext uri="{FF2B5EF4-FFF2-40B4-BE49-F238E27FC236}">
                      <a16:creationId xmlns:a16="http://schemas.microsoft.com/office/drawing/2014/main" id="{D6D6FE2C-AA24-4D18-9E52-2BC1710083C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79" name="Rectangle 519">
                  <a:extLst>
                    <a:ext uri="{FF2B5EF4-FFF2-40B4-BE49-F238E27FC236}">
                      <a16:creationId xmlns:a16="http://schemas.microsoft.com/office/drawing/2014/main" id="{6CF069BE-A0AC-47AF-9ADB-D7738841D79A}"/>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80" name="Freeform 520">
                  <a:extLst>
                    <a:ext uri="{FF2B5EF4-FFF2-40B4-BE49-F238E27FC236}">
                      <a16:creationId xmlns:a16="http://schemas.microsoft.com/office/drawing/2014/main" id="{68DA51D9-07DB-4780-95F3-FAF2A2205CD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81" name="Rectangle 521">
                  <a:extLst>
                    <a:ext uri="{FF2B5EF4-FFF2-40B4-BE49-F238E27FC236}">
                      <a16:creationId xmlns:a16="http://schemas.microsoft.com/office/drawing/2014/main" id="{320B1354-A3DE-42DF-8980-C73C2E893F3C}"/>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82" name="Rectangle 522">
                  <a:extLst>
                    <a:ext uri="{FF2B5EF4-FFF2-40B4-BE49-F238E27FC236}">
                      <a16:creationId xmlns:a16="http://schemas.microsoft.com/office/drawing/2014/main" id="{8D6F6309-3582-4525-AA5F-F88D08B6CA6F}"/>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83" name="Rectangle 523">
                  <a:extLst>
                    <a:ext uri="{FF2B5EF4-FFF2-40B4-BE49-F238E27FC236}">
                      <a16:creationId xmlns:a16="http://schemas.microsoft.com/office/drawing/2014/main" id="{3DAD41C2-C8F1-4059-8F5F-A1F041493E8E}"/>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84" name="Rectangle 524">
                  <a:extLst>
                    <a:ext uri="{FF2B5EF4-FFF2-40B4-BE49-F238E27FC236}">
                      <a16:creationId xmlns:a16="http://schemas.microsoft.com/office/drawing/2014/main" id="{BC32D97F-522C-4783-A893-05E85D3BCE9E}"/>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85" name="Rectangle 525">
                  <a:extLst>
                    <a:ext uri="{FF2B5EF4-FFF2-40B4-BE49-F238E27FC236}">
                      <a16:creationId xmlns:a16="http://schemas.microsoft.com/office/drawing/2014/main" id="{320910C7-3909-4082-A4F1-0E2088F69519}"/>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86" name="Rectangle 526">
                  <a:extLst>
                    <a:ext uri="{FF2B5EF4-FFF2-40B4-BE49-F238E27FC236}">
                      <a16:creationId xmlns:a16="http://schemas.microsoft.com/office/drawing/2014/main" id="{FC92BB21-C0A9-4F15-8360-782DDFA72EFB}"/>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87" name="Rectangle 527">
                  <a:extLst>
                    <a:ext uri="{FF2B5EF4-FFF2-40B4-BE49-F238E27FC236}">
                      <a16:creationId xmlns:a16="http://schemas.microsoft.com/office/drawing/2014/main" id="{AB856C9C-3850-4E71-8777-3B838FFDAB1A}"/>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88" name="Freeform 528">
                  <a:extLst>
                    <a:ext uri="{FF2B5EF4-FFF2-40B4-BE49-F238E27FC236}">
                      <a16:creationId xmlns:a16="http://schemas.microsoft.com/office/drawing/2014/main" id="{4CE9737B-8F84-4E48-B3C6-6F2779E0A5C7}"/>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89" name="Rectangle 529">
                  <a:extLst>
                    <a:ext uri="{FF2B5EF4-FFF2-40B4-BE49-F238E27FC236}">
                      <a16:creationId xmlns:a16="http://schemas.microsoft.com/office/drawing/2014/main" id="{C6CEFD2E-4B96-4C2C-ADCC-D0D32768CC1E}"/>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90" name="Rectangle 530">
                  <a:extLst>
                    <a:ext uri="{FF2B5EF4-FFF2-40B4-BE49-F238E27FC236}">
                      <a16:creationId xmlns:a16="http://schemas.microsoft.com/office/drawing/2014/main" id="{7C5CECF5-4675-4590-953B-C5FAD680A598}"/>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91" name="Rectangle 531">
                  <a:extLst>
                    <a:ext uri="{FF2B5EF4-FFF2-40B4-BE49-F238E27FC236}">
                      <a16:creationId xmlns:a16="http://schemas.microsoft.com/office/drawing/2014/main" id="{E4568B36-A9D9-4934-B824-F329092B273A}"/>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92" name="Rectangle 532">
                  <a:extLst>
                    <a:ext uri="{FF2B5EF4-FFF2-40B4-BE49-F238E27FC236}">
                      <a16:creationId xmlns:a16="http://schemas.microsoft.com/office/drawing/2014/main" id="{58593A25-14B0-4010-A800-F865C0A6CA82}"/>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93" name="Rectangle 533">
                  <a:extLst>
                    <a:ext uri="{FF2B5EF4-FFF2-40B4-BE49-F238E27FC236}">
                      <a16:creationId xmlns:a16="http://schemas.microsoft.com/office/drawing/2014/main" id="{2A6E7B57-D5EB-441A-8DA7-3B4E3D9C5BAF}"/>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94" name="Rectangle 534">
                  <a:extLst>
                    <a:ext uri="{FF2B5EF4-FFF2-40B4-BE49-F238E27FC236}">
                      <a16:creationId xmlns:a16="http://schemas.microsoft.com/office/drawing/2014/main" id="{A8D8E8CF-D49C-4122-BD73-64D124C127A7}"/>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95" name="Rectangle 535">
                  <a:extLst>
                    <a:ext uri="{FF2B5EF4-FFF2-40B4-BE49-F238E27FC236}">
                      <a16:creationId xmlns:a16="http://schemas.microsoft.com/office/drawing/2014/main" id="{A5C564CA-0C8A-4633-9D26-FAE43BA769B7}"/>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96" name="Freeform 536">
                  <a:extLst>
                    <a:ext uri="{FF2B5EF4-FFF2-40B4-BE49-F238E27FC236}">
                      <a16:creationId xmlns:a16="http://schemas.microsoft.com/office/drawing/2014/main" id="{E0E763C8-E836-4600-948B-C874EBFCC92D}"/>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97" name="Rectangle 537">
                  <a:extLst>
                    <a:ext uri="{FF2B5EF4-FFF2-40B4-BE49-F238E27FC236}">
                      <a16:creationId xmlns:a16="http://schemas.microsoft.com/office/drawing/2014/main" id="{9EF18517-1BC2-45C7-A423-597533942A9F}"/>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98" name="Rectangle 538">
                  <a:extLst>
                    <a:ext uri="{FF2B5EF4-FFF2-40B4-BE49-F238E27FC236}">
                      <a16:creationId xmlns:a16="http://schemas.microsoft.com/office/drawing/2014/main" id="{2E486A59-93EE-4553-B8F1-A17FF2DAFB55}"/>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299" name="Rectangle 539">
                  <a:extLst>
                    <a:ext uri="{FF2B5EF4-FFF2-40B4-BE49-F238E27FC236}">
                      <a16:creationId xmlns:a16="http://schemas.microsoft.com/office/drawing/2014/main" id="{45ED4EB7-2DB6-4D20-BCF0-FB6D4C788CA4}"/>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00" name="Rectangle 540">
                  <a:extLst>
                    <a:ext uri="{FF2B5EF4-FFF2-40B4-BE49-F238E27FC236}">
                      <a16:creationId xmlns:a16="http://schemas.microsoft.com/office/drawing/2014/main" id="{EBDBB1AF-680B-45E8-BD7D-9D22BB8D1D89}"/>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01" name="Rectangle 541">
                  <a:extLst>
                    <a:ext uri="{FF2B5EF4-FFF2-40B4-BE49-F238E27FC236}">
                      <a16:creationId xmlns:a16="http://schemas.microsoft.com/office/drawing/2014/main" id="{4787D2EB-AC89-4B2E-B2CE-1947ABE38856}"/>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02" name="Rectangle 542">
                  <a:extLst>
                    <a:ext uri="{FF2B5EF4-FFF2-40B4-BE49-F238E27FC236}">
                      <a16:creationId xmlns:a16="http://schemas.microsoft.com/office/drawing/2014/main" id="{630CFC25-0D23-4FDC-A462-FC5AD87778A4}"/>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03" name="Rectangle 543">
                  <a:extLst>
                    <a:ext uri="{FF2B5EF4-FFF2-40B4-BE49-F238E27FC236}">
                      <a16:creationId xmlns:a16="http://schemas.microsoft.com/office/drawing/2014/main" id="{59B07518-050C-4D2A-9B78-3B8CE85EA8A6}"/>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04" name="Freeform 544">
                  <a:extLst>
                    <a:ext uri="{FF2B5EF4-FFF2-40B4-BE49-F238E27FC236}">
                      <a16:creationId xmlns:a16="http://schemas.microsoft.com/office/drawing/2014/main" id="{0C6D8B9C-2510-4661-B579-09640ED6B606}"/>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05" name="Rectangle 545">
                  <a:extLst>
                    <a:ext uri="{FF2B5EF4-FFF2-40B4-BE49-F238E27FC236}">
                      <a16:creationId xmlns:a16="http://schemas.microsoft.com/office/drawing/2014/main" id="{E19E6B9B-5412-49E4-87AD-64F27B6717AB}"/>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06" name="Rectangle 546">
                  <a:extLst>
                    <a:ext uri="{FF2B5EF4-FFF2-40B4-BE49-F238E27FC236}">
                      <a16:creationId xmlns:a16="http://schemas.microsoft.com/office/drawing/2014/main" id="{C0AF176B-610A-4E11-85FF-009C6E5E0D62}"/>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07" name="Rectangle 547">
                  <a:extLst>
                    <a:ext uri="{FF2B5EF4-FFF2-40B4-BE49-F238E27FC236}">
                      <a16:creationId xmlns:a16="http://schemas.microsoft.com/office/drawing/2014/main" id="{69D99E41-9001-4290-9C57-23A57D51E2D2}"/>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08" name="Rectangle 548">
                  <a:extLst>
                    <a:ext uri="{FF2B5EF4-FFF2-40B4-BE49-F238E27FC236}">
                      <a16:creationId xmlns:a16="http://schemas.microsoft.com/office/drawing/2014/main" id="{6EB89ACC-EDC5-4138-9DEB-B370E36861D4}"/>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09" name="Rectangle 549">
                  <a:extLst>
                    <a:ext uri="{FF2B5EF4-FFF2-40B4-BE49-F238E27FC236}">
                      <a16:creationId xmlns:a16="http://schemas.microsoft.com/office/drawing/2014/main" id="{44B85F27-C881-4790-B430-173CF2F85322}"/>
                    </a:ext>
                  </a:extLst>
                </p:cNvPr>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10" name="Rectangle 550">
                  <a:extLst>
                    <a:ext uri="{FF2B5EF4-FFF2-40B4-BE49-F238E27FC236}">
                      <a16:creationId xmlns:a16="http://schemas.microsoft.com/office/drawing/2014/main" id="{C47AAA56-A304-4009-B0A4-32948E554CF0}"/>
                    </a:ext>
                  </a:extLst>
                </p:cNvPr>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11" name="Rectangle 551">
                  <a:extLst>
                    <a:ext uri="{FF2B5EF4-FFF2-40B4-BE49-F238E27FC236}">
                      <a16:creationId xmlns:a16="http://schemas.microsoft.com/office/drawing/2014/main" id="{BAA3E1E8-A157-45D4-BE1D-087A305E1EAF}"/>
                    </a:ext>
                  </a:extLst>
                </p:cNvPr>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12" name="Freeform 552">
                  <a:extLst>
                    <a:ext uri="{FF2B5EF4-FFF2-40B4-BE49-F238E27FC236}">
                      <a16:creationId xmlns:a16="http://schemas.microsoft.com/office/drawing/2014/main" id="{E54A81DB-7B17-4CE3-B81E-C2796E3A5429}"/>
                    </a:ext>
                  </a:extLst>
                </p:cNvPr>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13" name="Rectangle 553">
                  <a:extLst>
                    <a:ext uri="{FF2B5EF4-FFF2-40B4-BE49-F238E27FC236}">
                      <a16:creationId xmlns:a16="http://schemas.microsoft.com/office/drawing/2014/main" id="{73A60B4A-080D-4462-86F3-7157AB49F7D2}"/>
                    </a:ext>
                  </a:extLst>
                </p:cNvPr>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14" name="Rectangle 554">
                  <a:extLst>
                    <a:ext uri="{FF2B5EF4-FFF2-40B4-BE49-F238E27FC236}">
                      <a16:creationId xmlns:a16="http://schemas.microsoft.com/office/drawing/2014/main" id="{0B86BC2F-3A4D-45C0-B7E4-25737696FB98}"/>
                    </a:ext>
                  </a:extLst>
                </p:cNvPr>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15" name="Rectangle 555">
                  <a:extLst>
                    <a:ext uri="{FF2B5EF4-FFF2-40B4-BE49-F238E27FC236}">
                      <a16:creationId xmlns:a16="http://schemas.microsoft.com/office/drawing/2014/main" id="{0810B1C5-86CE-4403-81CF-D50420DC7A5D}"/>
                    </a:ext>
                  </a:extLst>
                </p:cNvPr>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16" name="Rectangle 556">
                  <a:extLst>
                    <a:ext uri="{FF2B5EF4-FFF2-40B4-BE49-F238E27FC236}">
                      <a16:creationId xmlns:a16="http://schemas.microsoft.com/office/drawing/2014/main" id="{DA7D63B0-E202-41AB-B7BE-F2F1037394D1}"/>
                    </a:ext>
                  </a:extLst>
                </p:cNvPr>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17" name="Rectangle 557">
                  <a:extLst>
                    <a:ext uri="{FF2B5EF4-FFF2-40B4-BE49-F238E27FC236}">
                      <a16:creationId xmlns:a16="http://schemas.microsoft.com/office/drawing/2014/main" id="{66ED844D-E8DA-4F4C-B465-E9AAAC62227D}"/>
                    </a:ext>
                  </a:extLst>
                </p:cNvPr>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18" name="Rectangle 558">
                  <a:extLst>
                    <a:ext uri="{FF2B5EF4-FFF2-40B4-BE49-F238E27FC236}">
                      <a16:creationId xmlns:a16="http://schemas.microsoft.com/office/drawing/2014/main" id="{52C2743D-CD0A-4339-9003-8D985B98EFF1}"/>
                    </a:ext>
                  </a:extLst>
                </p:cNvPr>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19" name="Rectangle 559">
                  <a:extLst>
                    <a:ext uri="{FF2B5EF4-FFF2-40B4-BE49-F238E27FC236}">
                      <a16:creationId xmlns:a16="http://schemas.microsoft.com/office/drawing/2014/main" id="{9C12571A-A709-461E-8D0E-952717AB775D}"/>
                    </a:ext>
                  </a:extLst>
                </p:cNvPr>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20" name="Freeform 560">
                  <a:extLst>
                    <a:ext uri="{FF2B5EF4-FFF2-40B4-BE49-F238E27FC236}">
                      <a16:creationId xmlns:a16="http://schemas.microsoft.com/office/drawing/2014/main" id="{88F30184-08EE-4F88-85CE-70CC705809AF}"/>
                    </a:ext>
                  </a:extLst>
                </p:cNvPr>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21" name="Rectangle 561">
                  <a:extLst>
                    <a:ext uri="{FF2B5EF4-FFF2-40B4-BE49-F238E27FC236}">
                      <a16:creationId xmlns:a16="http://schemas.microsoft.com/office/drawing/2014/main" id="{D205DE79-8264-4881-AE06-67E84D16BB03}"/>
                    </a:ext>
                  </a:extLst>
                </p:cNvPr>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22" name="Rectangle 562">
                  <a:extLst>
                    <a:ext uri="{FF2B5EF4-FFF2-40B4-BE49-F238E27FC236}">
                      <a16:creationId xmlns:a16="http://schemas.microsoft.com/office/drawing/2014/main" id="{C2FA1CB0-2876-43B6-B637-A1BD238F9349}"/>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23" name="Rectangle 563">
                  <a:extLst>
                    <a:ext uri="{FF2B5EF4-FFF2-40B4-BE49-F238E27FC236}">
                      <a16:creationId xmlns:a16="http://schemas.microsoft.com/office/drawing/2014/main" id="{E183E779-44EB-4AE5-BABC-C7EA24CD886F}"/>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24" name="Rectangle 564">
                  <a:extLst>
                    <a:ext uri="{FF2B5EF4-FFF2-40B4-BE49-F238E27FC236}">
                      <a16:creationId xmlns:a16="http://schemas.microsoft.com/office/drawing/2014/main" id="{319DE8D2-D7BB-4F54-950E-068087F95F0E}"/>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25" name="Rectangle 565">
                  <a:extLst>
                    <a:ext uri="{FF2B5EF4-FFF2-40B4-BE49-F238E27FC236}">
                      <a16:creationId xmlns:a16="http://schemas.microsoft.com/office/drawing/2014/main" id="{AFBBDAD0-A469-41B7-B108-FBE6E4C7E84C}"/>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26" name="Rectangle 566">
                  <a:extLst>
                    <a:ext uri="{FF2B5EF4-FFF2-40B4-BE49-F238E27FC236}">
                      <a16:creationId xmlns:a16="http://schemas.microsoft.com/office/drawing/2014/main" id="{2DB20C00-86EF-4F06-A79E-2FB0AC8BE75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27" name="Rectangle 567">
                  <a:extLst>
                    <a:ext uri="{FF2B5EF4-FFF2-40B4-BE49-F238E27FC236}">
                      <a16:creationId xmlns:a16="http://schemas.microsoft.com/office/drawing/2014/main" id="{71474C63-2351-407C-B42A-1D2F58E317EC}"/>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28" name="Rectangle 568">
                  <a:extLst>
                    <a:ext uri="{FF2B5EF4-FFF2-40B4-BE49-F238E27FC236}">
                      <a16:creationId xmlns:a16="http://schemas.microsoft.com/office/drawing/2014/main" id="{90203A0F-E868-429D-A844-F5E278A49F47}"/>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29" name="Rectangle 569">
                  <a:extLst>
                    <a:ext uri="{FF2B5EF4-FFF2-40B4-BE49-F238E27FC236}">
                      <a16:creationId xmlns:a16="http://schemas.microsoft.com/office/drawing/2014/main" id="{A9653CB6-E5AE-40C5-8930-8F528C509B12}"/>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30" name="Freeform 570">
                  <a:extLst>
                    <a:ext uri="{FF2B5EF4-FFF2-40B4-BE49-F238E27FC236}">
                      <a16:creationId xmlns:a16="http://schemas.microsoft.com/office/drawing/2014/main" id="{829E503F-3F0C-4C14-BCFD-1846EA7D1D13}"/>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31" name="Rectangle 571">
                  <a:extLst>
                    <a:ext uri="{FF2B5EF4-FFF2-40B4-BE49-F238E27FC236}">
                      <a16:creationId xmlns:a16="http://schemas.microsoft.com/office/drawing/2014/main" id="{B7155935-466A-406A-A1B7-359A10FAE056}"/>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32" name="Rectangle 572">
                  <a:extLst>
                    <a:ext uri="{FF2B5EF4-FFF2-40B4-BE49-F238E27FC236}">
                      <a16:creationId xmlns:a16="http://schemas.microsoft.com/office/drawing/2014/main" id="{44EFE297-CC0F-4AC8-A0E9-B81ABB077B35}"/>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33" name="Rectangle 573">
                  <a:extLst>
                    <a:ext uri="{FF2B5EF4-FFF2-40B4-BE49-F238E27FC236}">
                      <a16:creationId xmlns:a16="http://schemas.microsoft.com/office/drawing/2014/main" id="{2D704C66-F37C-4012-B32C-F73F0C02BA3D}"/>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34" name="Rectangle 574">
                  <a:extLst>
                    <a:ext uri="{FF2B5EF4-FFF2-40B4-BE49-F238E27FC236}">
                      <a16:creationId xmlns:a16="http://schemas.microsoft.com/office/drawing/2014/main" id="{42810F7F-8AB1-4E2C-AFEF-DF3DE5D084DE}"/>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35" name="Rectangle 575">
                  <a:extLst>
                    <a:ext uri="{FF2B5EF4-FFF2-40B4-BE49-F238E27FC236}">
                      <a16:creationId xmlns:a16="http://schemas.microsoft.com/office/drawing/2014/main" id="{5502CD9F-FE9F-4EA1-BDB3-A007FEF7F021}"/>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36" name="Rectangle 576">
                  <a:extLst>
                    <a:ext uri="{FF2B5EF4-FFF2-40B4-BE49-F238E27FC236}">
                      <a16:creationId xmlns:a16="http://schemas.microsoft.com/office/drawing/2014/main" id="{2EFAF715-417E-44A4-A57B-386B062432E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37" name="Rectangle 577">
                  <a:extLst>
                    <a:ext uri="{FF2B5EF4-FFF2-40B4-BE49-F238E27FC236}">
                      <a16:creationId xmlns:a16="http://schemas.microsoft.com/office/drawing/2014/main" id="{1372AD52-FB81-4BE9-9573-303EBFE24FD5}"/>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38" name="Freeform 578">
                  <a:extLst>
                    <a:ext uri="{FF2B5EF4-FFF2-40B4-BE49-F238E27FC236}">
                      <a16:creationId xmlns:a16="http://schemas.microsoft.com/office/drawing/2014/main" id="{F7AF7712-2F74-4022-B1A4-D3B5441B0A9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39" name="Rectangle 579">
                  <a:extLst>
                    <a:ext uri="{FF2B5EF4-FFF2-40B4-BE49-F238E27FC236}">
                      <a16:creationId xmlns:a16="http://schemas.microsoft.com/office/drawing/2014/main" id="{6773A944-C2EF-48B5-9E57-239E0637E7BF}"/>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40" name="Rectangle 580">
                  <a:extLst>
                    <a:ext uri="{FF2B5EF4-FFF2-40B4-BE49-F238E27FC236}">
                      <a16:creationId xmlns:a16="http://schemas.microsoft.com/office/drawing/2014/main" id="{2015B101-F06D-4AD8-827B-014C030B498A}"/>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41" name="Rectangle 581">
                  <a:extLst>
                    <a:ext uri="{FF2B5EF4-FFF2-40B4-BE49-F238E27FC236}">
                      <a16:creationId xmlns:a16="http://schemas.microsoft.com/office/drawing/2014/main" id="{CAC73E3B-997E-4978-AB02-DB436CEC2655}"/>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42" name="Rectangle 582">
                  <a:extLst>
                    <a:ext uri="{FF2B5EF4-FFF2-40B4-BE49-F238E27FC236}">
                      <a16:creationId xmlns:a16="http://schemas.microsoft.com/office/drawing/2014/main" id="{4FFC3AAE-6204-46EB-805E-15413BF10765}"/>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43" name="Rectangle 583">
                  <a:extLst>
                    <a:ext uri="{FF2B5EF4-FFF2-40B4-BE49-F238E27FC236}">
                      <a16:creationId xmlns:a16="http://schemas.microsoft.com/office/drawing/2014/main" id="{73A25CC2-C9CD-4919-83E2-5DBE675A7A2C}"/>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44" name="Rectangle 584">
                  <a:extLst>
                    <a:ext uri="{FF2B5EF4-FFF2-40B4-BE49-F238E27FC236}">
                      <a16:creationId xmlns:a16="http://schemas.microsoft.com/office/drawing/2014/main" id="{1E11238C-71F9-45DC-8A54-98F5E631FF08}"/>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45" name="Rectangle 585">
                  <a:extLst>
                    <a:ext uri="{FF2B5EF4-FFF2-40B4-BE49-F238E27FC236}">
                      <a16:creationId xmlns:a16="http://schemas.microsoft.com/office/drawing/2014/main" id="{174C3525-7271-4AAA-9651-5FCEA34F2064}"/>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46" name="Freeform 586">
                  <a:extLst>
                    <a:ext uri="{FF2B5EF4-FFF2-40B4-BE49-F238E27FC236}">
                      <a16:creationId xmlns:a16="http://schemas.microsoft.com/office/drawing/2014/main" id="{FF94B765-7A23-471A-826D-CF4E5221AD56}"/>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47" name="Rectangle 587">
                  <a:extLst>
                    <a:ext uri="{FF2B5EF4-FFF2-40B4-BE49-F238E27FC236}">
                      <a16:creationId xmlns:a16="http://schemas.microsoft.com/office/drawing/2014/main" id="{7CFAC539-1939-49D4-BB4C-861066D0490D}"/>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48" name="Rectangle 588">
                  <a:extLst>
                    <a:ext uri="{FF2B5EF4-FFF2-40B4-BE49-F238E27FC236}">
                      <a16:creationId xmlns:a16="http://schemas.microsoft.com/office/drawing/2014/main" id="{4656E00F-03A2-4107-A53F-216BFDCD761B}"/>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49" name="Rectangle 589">
                  <a:extLst>
                    <a:ext uri="{FF2B5EF4-FFF2-40B4-BE49-F238E27FC236}">
                      <a16:creationId xmlns:a16="http://schemas.microsoft.com/office/drawing/2014/main" id="{5B76790D-5C28-4DFC-B819-08B7B020C014}"/>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50" name="Rectangle 590">
                  <a:extLst>
                    <a:ext uri="{FF2B5EF4-FFF2-40B4-BE49-F238E27FC236}">
                      <a16:creationId xmlns:a16="http://schemas.microsoft.com/office/drawing/2014/main" id="{CB70F003-43E9-40C4-AB8C-0F7DB006441A}"/>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51" name="Rectangle 591">
                  <a:extLst>
                    <a:ext uri="{FF2B5EF4-FFF2-40B4-BE49-F238E27FC236}">
                      <a16:creationId xmlns:a16="http://schemas.microsoft.com/office/drawing/2014/main" id="{1D5FCE91-CAFD-4EEC-BA70-2E797C4B5781}"/>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52" name="Rectangle 592">
                  <a:extLst>
                    <a:ext uri="{FF2B5EF4-FFF2-40B4-BE49-F238E27FC236}">
                      <a16:creationId xmlns:a16="http://schemas.microsoft.com/office/drawing/2014/main" id="{98F121DA-7140-40F2-9E32-4BA3B6B5BB6B}"/>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53" name="Rectangle 593">
                  <a:extLst>
                    <a:ext uri="{FF2B5EF4-FFF2-40B4-BE49-F238E27FC236}">
                      <a16:creationId xmlns:a16="http://schemas.microsoft.com/office/drawing/2014/main" id="{185FD447-6680-48E9-BAE8-2A8A5CA67BDD}"/>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54" name="Freeform 594">
                  <a:extLst>
                    <a:ext uri="{FF2B5EF4-FFF2-40B4-BE49-F238E27FC236}">
                      <a16:creationId xmlns:a16="http://schemas.microsoft.com/office/drawing/2014/main" id="{185C379E-5805-4B6F-92EE-47911FFF730C}"/>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55" name="Rectangle 595">
                  <a:extLst>
                    <a:ext uri="{FF2B5EF4-FFF2-40B4-BE49-F238E27FC236}">
                      <a16:creationId xmlns:a16="http://schemas.microsoft.com/office/drawing/2014/main" id="{B4793498-53BD-4C98-B1CB-6901175A6BD3}"/>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56" name="Rectangle 596">
                  <a:extLst>
                    <a:ext uri="{FF2B5EF4-FFF2-40B4-BE49-F238E27FC236}">
                      <a16:creationId xmlns:a16="http://schemas.microsoft.com/office/drawing/2014/main" id="{0162F2CE-BE98-4942-82B2-3A32E59ED10E}"/>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57" name="Rectangle 597">
                  <a:extLst>
                    <a:ext uri="{FF2B5EF4-FFF2-40B4-BE49-F238E27FC236}">
                      <a16:creationId xmlns:a16="http://schemas.microsoft.com/office/drawing/2014/main" id="{AEE3E811-717E-4DE4-A6CE-D36384CB26D9}"/>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58" name="Rectangle 598">
                  <a:extLst>
                    <a:ext uri="{FF2B5EF4-FFF2-40B4-BE49-F238E27FC236}">
                      <a16:creationId xmlns:a16="http://schemas.microsoft.com/office/drawing/2014/main" id="{F79AF4AC-1A92-479C-BDE2-D81CF238C484}"/>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59" name="Rectangle 599">
                  <a:extLst>
                    <a:ext uri="{FF2B5EF4-FFF2-40B4-BE49-F238E27FC236}">
                      <a16:creationId xmlns:a16="http://schemas.microsoft.com/office/drawing/2014/main" id="{47A2FF6F-3A7C-4F70-949D-BB67E172EEB1}"/>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60" name="Rectangle 600">
                  <a:extLst>
                    <a:ext uri="{FF2B5EF4-FFF2-40B4-BE49-F238E27FC236}">
                      <a16:creationId xmlns:a16="http://schemas.microsoft.com/office/drawing/2014/main" id="{6E544A9B-1847-4455-8ABF-95B20539C63F}"/>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61" name="Rectangle 601">
                  <a:extLst>
                    <a:ext uri="{FF2B5EF4-FFF2-40B4-BE49-F238E27FC236}">
                      <a16:creationId xmlns:a16="http://schemas.microsoft.com/office/drawing/2014/main" id="{5A02EA13-BFC2-4341-9BED-9DE01008CE61}"/>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62" name="Freeform 602">
                  <a:extLst>
                    <a:ext uri="{FF2B5EF4-FFF2-40B4-BE49-F238E27FC236}">
                      <a16:creationId xmlns:a16="http://schemas.microsoft.com/office/drawing/2014/main" id="{832EB86D-37E8-4EA5-AC76-50E4F4586A5D}"/>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63" name="Rectangle 603">
                  <a:extLst>
                    <a:ext uri="{FF2B5EF4-FFF2-40B4-BE49-F238E27FC236}">
                      <a16:creationId xmlns:a16="http://schemas.microsoft.com/office/drawing/2014/main" id="{C9FAC78D-6DD8-4E8F-95DD-9819BC9CF819}"/>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64" name="Rectangle 604">
                  <a:extLst>
                    <a:ext uri="{FF2B5EF4-FFF2-40B4-BE49-F238E27FC236}">
                      <a16:creationId xmlns:a16="http://schemas.microsoft.com/office/drawing/2014/main" id="{6575F216-0237-43E9-B0F9-D3D3578CB72C}"/>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65" name="Rectangle 605">
                  <a:extLst>
                    <a:ext uri="{FF2B5EF4-FFF2-40B4-BE49-F238E27FC236}">
                      <a16:creationId xmlns:a16="http://schemas.microsoft.com/office/drawing/2014/main" id="{721E39F0-ED39-4700-8A58-084731C2617E}"/>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366" name="Rectangle 606">
                  <a:extLst>
                    <a:ext uri="{FF2B5EF4-FFF2-40B4-BE49-F238E27FC236}">
                      <a16:creationId xmlns:a16="http://schemas.microsoft.com/office/drawing/2014/main" id="{E813BEF0-30E1-4466-8E9F-B380E851E5F9}"/>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grpSp>
          <p:sp>
            <p:nvSpPr>
              <p:cNvPr id="39" name="Rectangle 608">
                <a:extLst>
                  <a:ext uri="{FF2B5EF4-FFF2-40B4-BE49-F238E27FC236}">
                    <a16:creationId xmlns:a16="http://schemas.microsoft.com/office/drawing/2014/main" id="{13A308C5-3190-427F-842D-30F6CA2D0BBA}"/>
                  </a:ext>
                </a:extLst>
              </p:cNvPr>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40" name="Rectangle 609">
                <a:extLst>
                  <a:ext uri="{FF2B5EF4-FFF2-40B4-BE49-F238E27FC236}">
                    <a16:creationId xmlns:a16="http://schemas.microsoft.com/office/drawing/2014/main" id="{B9186F9F-694C-4600-96F2-1FFEDB8E6E11}"/>
                  </a:ext>
                </a:extLst>
              </p:cNvPr>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41" name="Rectangle 610">
                <a:extLst>
                  <a:ext uri="{FF2B5EF4-FFF2-40B4-BE49-F238E27FC236}">
                    <a16:creationId xmlns:a16="http://schemas.microsoft.com/office/drawing/2014/main" id="{0A78C864-B71A-40C2-87A2-5832A6C3BF03}"/>
                  </a:ext>
                </a:extLst>
              </p:cNvPr>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42" name="Freeform 611">
                <a:extLst>
                  <a:ext uri="{FF2B5EF4-FFF2-40B4-BE49-F238E27FC236}">
                    <a16:creationId xmlns:a16="http://schemas.microsoft.com/office/drawing/2014/main" id="{48300217-BD8F-4A52-9A97-A2E963A842A6}"/>
                  </a:ext>
                </a:extLst>
              </p:cNvPr>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43" name="Rectangle 612">
                <a:extLst>
                  <a:ext uri="{FF2B5EF4-FFF2-40B4-BE49-F238E27FC236}">
                    <a16:creationId xmlns:a16="http://schemas.microsoft.com/office/drawing/2014/main" id="{3AB286D3-6100-4957-B343-4E7BF7467935}"/>
                  </a:ext>
                </a:extLst>
              </p:cNvPr>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44" name="Rectangle 613">
                <a:extLst>
                  <a:ext uri="{FF2B5EF4-FFF2-40B4-BE49-F238E27FC236}">
                    <a16:creationId xmlns:a16="http://schemas.microsoft.com/office/drawing/2014/main" id="{848541D7-A3DC-4F70-A29F-5D67411F5440}"/>
                  </a:ext>
                </a:extLst>
              </p:cNvPr>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45" name="Rectangle 614">
                <a:extLst>
                  <a:ext uri="{FF2B5EF4-FFF2-40B4-BE49-F238E27FC236}">
                    <a16:creationId xmlns:a16="http://schemas.microsoft.com/office/drawing/2014/main" id="{CF5AFD54-7191-4FEA-B51E-D76E61A1AD26}"/>
                  </a:ext>
                </a:extLst>
              </p:cNvPr>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46" name="Rectangle 615">
                <a:extLst>
                  <a:ext uri="{FF2B5EF4-FFF2-40B4-BE49-F238E27FC236}">
                    <a16:creationId xmlns:a16="http://schemas.microsoft.com/office/drawing/2014/main" id="{27F11C27-7BAE-4A79-94C9-7E843411AA3F}"/>
                  </a:ext>
                </a:extLst>
              </p:cNvPr>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47" name="Rectangle 616">
                <a:extLst>
                  <a:ext uri="{FF2B5EF4-FFF2-40B4-BE49-F238E27FC236}">
                    <a16:creationId xmlns:a16="http://schemas.microsoft.com/office/drawing/2014/main" id="{5A7DB825-4C85-4519-9D29-D798043B0637}"/>
                  </a:ext>
                </a:extLst>
              </p:cNvPr>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48" name="Rectangle 617">
                <a:extLst>
                  <a:ext uri="{FF2B5EF4-FFF2-40B4-BE49-F238E27FC236}">
                    <a16:creationId xmlns:a16="http://schemas.microsoft.com/office/drawing/2014/main" id="{CDEA4E10-CBDB-4E87-ADD6-C1FB81631541}"/>
                  </a:ext>
                </a:extLst>
              </p:cNvPr>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49" name="Rectangle 618">
                <a:extLst>
                  <a:ext uri="{FF2B5EF4-FFF2-40B4-BE49-F238E27FC236}">
                    <a16:creationId xmlns:a16="http://schemas.microsoft.com/office/drawing/2014/main" id="{0B783B64-EE38-4F55-AA43-B5F69079FD07}"/>
                  </a:ext>
                </a:extLst>
              </p:cNvPr>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50" name="Freeform 619">
                <a:extLst>
                  <a:ext uri="{FF2B5EF4-FFF2-40B4-BE49-F238E27FC236}">
                    <a16:creationId xmlns:a16="http://schemas.microsoft.com/office/drawing/2014/main" id="{1B192AC3-9E3D-44AD-9536-C6597D216C3A}"/>
                  </a:ext>
                </a:extLst>
              </p:cNvPr>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51" name="Rectangle 620">
                <a:extLst>
                  <a:ext uri="{FF2B5EF4-FFF2-40B4-BE49-F238E27FC236}">
                    <a16:creationId xmlns:a16="http://schemas.microsoft.com/office/drawing/2014/main" id="{A558CDCF-7E27-4ADA-B6A8-87B2F09E91E0}"/>
                  </a:ext>
                </a:extLst>
              </p:cNvPr>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52" name="Rectangle 621">
                <a:extLst>
                  <a:ext uri="{FF2B5EF4-FFF2-40B4-BE49-F238E27FC236}">
                    <a16:creationId xmlns:a16="http://schemas.microsoft.com/office/drawing/2014/main" id="{567B1D99-A921-4D9E-9C79-C4A5377D84D8}"/>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53" name="Rectangle 622">
                <a:extLst>
                  <a:ext uri="{FF2B5EF4-FFF2-40B4-BE49-F238E27FC236}">
                    <a16:creationId xmlns:a16="http://schemas.microsoft.com/office/drawing/2014/main" id="{CAD90737-190A-41FC-B25B-69363B96F710}"/>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54" name="Rectangle 623">
                <a:extLst>
                  <a:ext uri="{FF2B5EF4-FFF2-40B4-BE49-F238E27FC236}">
                    <a16:creationId xmlns:a16="http://schemas.microsoft.com/office/drawing/2014/main" id="{B76B010E-25CD-4BC7-A939-69C56C9CE853}"/>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55" name="Rectangle 624">
                <a:extLst>
                  <a:ext uri="{FF2B5EF4-FFF2-40B4-BE49-F238E27FC236}">
                    <a16:creationId xmlns:a16="http://schemas.microsoft.com/office/drawing/2014/main" id="{B767FC5B-9908-4942-A628-28F12C158663}"/>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56" name="Rectangle 625">
                <a:extLst>
                  <a:ext uri="{FF2B5EF4-FFF2-40B4-BE49-F238E27FC236}">
                    <a16:creationId xmlns:a16="http://schemas.microsoft.com/office/drawing/2014/main" id="{F5F4B555-7BC6-45E0-8ED5-951E87969162}"/>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57" name="Rectangle 626">
                <a:extLst>
                  <a:ext uri="{FF2B5EF4-FFF2-40B4-BE49-F238E27FC236}">
                    <a16:creationId xmlns:a16="http://schemas.microsoft.com/office/drawing/2014/main" id="{978ADBE6-56B8-40BC-AA61-D83F791EFF95}"/>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58" name="Rectangle 627">
                <a:extLst>
                  <a:ext uri="{FF2B5EF4-FFF2-40B4-BE49-F238E27FC236}">
                    <a16:creationId xmlns:a16="http://schemas.microsoft.com/office/drawing/2014/main" id="{0398564F-94EC-4230-9A0E-218CD96ADC93}"/>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59" name="Rectangle 628">
                <a:extLst>
                  <a:ext uri="{FF2B5EF4-FFF2-40B4-BE49-F238E27FC236}">
                    <a16:creationId xmlns:a16="http://schemas.microsoft.com/office/drawing/2014/main" id="{E03B7E88-DB09-4DC0-AE38-B64E89005AD4}"/>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60" name="Freeform 629">
                <a:extLst>
                  <a:ext uri="{FF2B5EF4-FFF2-40B4-BE49-F238E27FC236}">
                    <a16:creationId xmlns:a16="http://schemas.microsoft.com/office/drawing/2014/main" id="{FF4B5066-1B04-4022-9DE2-2217B8497C2B}"/>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61" name="Rectangle 630">
                <a:extLst>
                  <a:ext uri="{FF2B5EF4-FFF2-40B4-BE49-F238E27FC236}">
                    <a16:creationId xmlns:a16="http://schemas.microsoft.com/office/drawing/2014/main" id="{C5A4B41B-03CB-46A3-B9F0-D0763EA48E71}"/>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62" name="Rectangle 631">
                <a:extLst>
                  <a:ext uri="{FF2B5EF4-FFF2-40B4-BE49-F238E27FC236}">
                    <a16:creationId xmlns:a16="http://schemas.microsoft.com/office/drawing/2014/main" id="{50DF81AB-DB28-4F52-93F7-FD50A51B1485}"/>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63" name="Rectangle 632">
                <a:extLst>
                  <a:ext uri="{FF2B5EF4-FFF2-40B4-BE49-F238E27FC236}">
                    <a16:creationId xmlns:a16="http://schemas.microsoft.com/office/drawing/2014/main" id="{8944DC36-CE2A-43BF-80FC-09806BB8F705}"/>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64" name="Rectangle 633">
                <a:extLst>
                  <a:ext uri="{FF2B5EF4-FFF2-40B4-BE49-F238E27FC236}">
                    <a16:creationId xmlns:a16="http://schemas.microsoft.com/office/drawing/2014/main" id="{15BB7557-684B-4373-AEE6-52F69CE2DCAA}"/>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65" name="Rectangle 634">
                <a:extLst>
                  <a:ext uri="{FF2B5EF4-FFF2-40B4-BE49-F238E27FC236}">
                    <a16:creationId xmlns:a16="http://schemas.microsoft.com/office/drawing/2014/main" id="{E9631E70-F880-4572-A135-FC67D89D8D08}"/>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66" name="Rectangle 635">
                <a:extLst>
                  <a:ext uri="{FF2B5EF4-FFF2-40B4-BE49-F238E27FC236}">
                    <a16:creationId xmlns:a16="http://schemas.microsoft.com/office/drawing/2014/main" id="{E688C711-BEF0-494F-8BAC-42A96B6D7805}"/>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67" name="Rectangle 636">
                <a:extLst>
                  <a:ext uri="{FF2B5EF4-FFF2-40B4-BE49-F238E27FC236}">
                    <a16:creationId xmlns:a16="http://schemas.microsoft.com/office/drawing/2014/main" id="{1A3BD374-155A-4294-BDEE-F3044B328B77}"/>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68" name="Freeform 637">
                <a:extLst>
                  <a:ext uri="{FF2B5EF4-FFF2-40B4-BE49-F238E27FC236}">
                    <a16:creationId xmlns:a16="http://schemas.microsoft.com/office/drawing/2014/main" id="{E734BAC9-BFB9-41FA-92B0-6A694FF72159}"/>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69" name="Rectangle 638">
                <a:extLst>
                  <a:ext uri="{FF2B5EF4-FFF2-40B4-BE49-F238E27FC236}">
                    <a16:creationId xmlns:a16="http://schemas.microsoft.com/office/drawing/2014/main" id="{858C8D35-67C0-4BA4-9B23-BD8B613A4230}"/>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70" name="Rectangle 639">
                <a:extLst>
                  <a:ext uri="{FF2B5EF4-FFF2-40B4-BE49-F238E27FC236}">
                    <a16:creationId xmlns:a16="http://schemas.microsoft.com/office/drawing/2014/main" id="{CE0B5618-9BCD-4B71-8548-7BDE26E5113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71" name="Rectangle 640">
                <a:extLst>
                  <a:ext uri="{FF2B5EF4-FFF2-40B4-BE49-F238E27FC236}">
                    <a16:creationId xmlns:a16="http://schemas.microsoft.com/office/drawing/2014/main" id="{A4E21407-2774-472F-9762-A5B8D719DF70}"/>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72" name="Rectangle 641">
                <a:extLst>
                  <a:ext uri="{FF2B5EF4-FFF2-40B4-BE49-F238E27FC236}">
                    <a16:creationId xmlns:a16="http://schemas.microsoft.com/office/drawing/2014/main" id="{D934023B-130E-4374-A89C-F6AE45F12287}"/>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73" name="Rectangle 642">
                <a:extLst>
                  <a:ext uri="{FF2B5EF4-FFF2-40B4-BE49-F238E27FC236}">
                    <a16:creationId xmlns:a16="http://schemas.microsoft.com/office/drawing/2014/main" id="{186CD4F1-D2EE-4B8E-AE6E-621DCF3C50C2}"/>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74" name="Rectangle 643">
                <a:extLst>
                  <a:ext uri="{FF2B5EF4-FFF2-40B4-BE49-F238E27FC236}">
                    <a16:creationId xmlns:a16="http://schemas.microsoft.com/office/drawing/2014/main" id="{9E88A1B0-E958-482E-A42E-778CED7DF577}"/>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75" name="Rectangle 644">
                <a:extLst>
                  <a:ext uri="{FF2B5EF4-FFF2-40B4-BE49-F238E27FC236}">
                    <a16:creationId xmlns:a16="http://schemas.microsoft.com/office/drawing/2014/main" id="{4D131F80-3C84-4BCD-8004-CC7347BCF5C4}"/>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76" name="Freeform 645">
                <a:extLst>
                  <a:ext uri="{FF2B5EF4-FFF2-40B4-BE49-F238E27FC236}">
                    <a16:creationId xmlns:a16="http://schemas.microsoft.com/office/drawing/2014/main" id="{C31F29E9-C5B1-48D2-B00D-FF1A8E927A0A}"/>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77" name="Rectangle 646">
                <a:extLst>
                  <a:ext uri="{FF2B5EF4-FFF2-40B4-BE49-F238E27FC236}">
                    <a16:creationId xmlns:a16="http://schemas.microsoft.com/office/drawing/2014/main" id="{0EE54294-AF49-4333-983D-94B0BF93F4B4}"/>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78" name="Rectangle 647">
                <a:extLst>
                  <a:ext uri="{FF2B5EF4-FFF2-40B4-BE49-F238E27FC236}">
                    <a16:creationId xmlns:a16="http://schemas.microsoft.com/office/drawing/2014/main" id="{EE057565-22B3-431A-9743-267D622DB5F9}"/>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79" name="Rectangle 648">
                <a:extLst>
                  <a:ext uri="{FF2B5EF4-FFF2-40B4-BE49-F238E27FC236}">
                    <a16:creationId xmlns:a16="http://schemas.microsoft.com/office/drawing/2014/main" id="{0B935F05-F212-46B7-8C5E-FB6E7A12E15F}"/>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80" name="Rectangle 649">
                <a:extLst>
                  <a:ext uri="{FF2B5EF4-FFF2-40B4-BE49-F238E27FC236}">
                    <a16:creationId xmlns:a16="http://schemas.microsoft.com/office/drawing/2014/main" id="{8B4897E7-1C82-47B3-A910-88C51513DE42}"/>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81" name="Rectangle 650">
                <a:extLst>
                  <a:ext uri="{FF2B5EF4-FFF2-40B4-BE49-F238E27FC236}">
                    <a16:creationId xmlns:a16="http://schemas.microsoft.com/office/drawing/2014/main" id="{8C93C140-C0DF-4471-8FA4-2956E7DF89E6}"/>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82" name="Rectangle 651">
                <a:extLst>
                  <a:ext uri="{FF2B5EF4-FFF2-40B4-BE49-F238E27FC236}">
                    <a16:creationId xmlns:a16="http://schemas.microsoft.com/office/drawing/2014/main" id="{29C27842-E00A-4FB4-9DAD-EBB7DDD72C15}"/>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83" name="Rectangle 652">
                <a:extLst>
                  <a:ext uri="{FF2B5EF4-FFF2-40B4-BE49-F238E27FC236}">
                    <a16:creationId xmlns:a16="http://schemas.microsoft.com/office/drawing/2014/main" id="{8E9ABEB9-87E8-4A39-806D-DB226F19B1D2}"/>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84" name="Freeform 653">
                <a:extLst>
                  <a:ext uri="{FF2B5EF4-FFF2-40B4-BE49-F238E27FC236}">
                    <a16:creationId xmlns:a16="http://schemas.microsoft.com/office/drawing/2014/main" id="{0F602D5D-F199-4AFD-8F83-416C052231A1}"/>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85" name="Rectangle 654">
                <a:extLst>
                  <a:ext uri="{FF2B5EF4-FFF2-40B4-BE49-F238E27FC236}">
                    <a16:creationId xmlns:a16="http://schemas.microsoft.com/office/drawing/2014/main" id="{0F0ED974-485B-42C9-BBDB-03A9D86C2414}"/>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86" name="Rectangle 655">
                <a:extLst>
                  <a:ext uri="{FF2B5EF4-FFF2-40B4-BE49-F238E27FC236}">
                    <a16:creationId xmlns:a16="http://schemas.microsoft.com/office/drawing/2014/main" id="{62035721-051B-44DA-B2DA-4CE8B29A916E}"/>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87" name="Rectangle 656">
                <a:extLst>
                  <a:ext uri="{FF2B5EF4-FFF2-40B4-BE49-F238E27FC236}">
                    <a16:creationId xmlns:a16="http://schemas.microsoft.com/office/drawing/2014/main" id="{C8A6926C-A3FF-41E3-8EBD-499D77B9D204}"/>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88" name="Rectangle 657">
                <a:extLst>
                  <a:ext uri="{FF2B5EF4-FFF2-40B4-BE49-F238E27FC236}">
                    <a16:creationId xmlns:a16="http://schemas.microsoft.com/office/drawing/2014/main" id="{4B2B2AB8-82B4-4877-851A-905B2F27A09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89" name="Rectangle 658">
                <a:extLst>
                  <a:ext uri="{FF2B5EF4-FFF2-40B4-BE49-F238E27FC236}">
                    <a16:creationId xmlns:a16="http://schemas.microsoft.com/office/drawing/2014/main" id="{11522864-F50D-457C-93C2-C6FBBA5688F5}"/>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90" name="Rectangle 659">
                <a:extLst>
                  <a:ext uri="{FF2B5EF4-FFF2-40B4-BE49-F238E27FC236}">
                    <a16:creationId xmlns:a16="http://schemas.microsoft.com/office/drawing/2014/main" id="{CB1F1B7E-D856-4C13-B096-F2103B69F6CA}"/>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91" name="Rectangle 660">
                <a:extLst>
                  <a:ext uri="{FF2B5EF4-FFF2-40B4-BE49-F238E27FC236}">
                    <a16:creationId xmlns:a16="http://schemas.microsoft.com/office/drawing/2014/main" id="{D2A6724F-B0E5-44FC-8E94-1BE14EB0DA2B}"/>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92" name="Freeform 661">
                <a:extLst>
                  <a:ext uri="{FF2B5EF4-FFF2-40B4-BE49-F238E27FC236}">
                    <a16:creationId xmlns:a16="http://schemas.microsoft.com/office/drawing/2014/main" id="{4B9F2887-E009-4C6A-A0CC-C84A585BC87A}"/>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93" name="Rectangle 662">
                <a:extLst>
                  <a:ext uri="{FF2B5EF4-FFF2-40B4-BE49-F238E27FC236}">
                    <a16:creationId xmlns:a16="http://schemas.microsoft.com/office/drawing/2014/main" id="{D7F755BD-035C-4F36-ABE4-4FF45E1AF1C3}"/>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94" name="Rectangle 663">
                <a:extLst>
                  <a:ext uri="{FF2B5EF4-FFF2-40B4-BE49-F238E27FC236}">
                    <a16:creationId xmlns:a16="http://schemas.microsoft.com/office/drawing/2014/main" id="{FBFAA24D-D97B-4AFD-9F85-F5404B6BAA8F}"/>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95" name="Rectangle 664">
                <a:extLst>
                  <a:ext uri="{FF2B5EF4-FFF2-40B4-BE49-F238E27FC236}">
                    <a16:creationId xmlns:a16="http://schemas.microsoft.com/office/drawing/2014/main" id="{F932F488-D153-493C-A378-8679FD628466}"/>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96" name="Rectangle 665">
                <a:extLst>
                  <a:ext uri="{FF2B5EF4-FFF2-40B4-BE49-F238E27FC236}">
                    <a16:creationId xmlns:a16="http://schemas.microsoft.com/office/drawing/2014/main" id="{50C7FB11-89C6-4D80-BE04-FC95083FB0B6}"/>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97" name="Rectangle 666">
                <a:extLst>
                  <a:ext uri="{FF2B5EF4-FFF2-40B4-BE49-F238E27FC236}">
                    <a16:creationId xmlns:a16="http://schemas.microsoft.com/office/drawing/2014/main" id="{60216448-B0DF-458E-BBC6-4A20660AF9AF}"/>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98" name="Rectangle 667">
                <a:extLst>
                  <a:ext uri="{FF2B5EF4-FFF2-40B4-BE49-F238E27FC236}">
                    <a16:creationId xmlns:a16="http://schemas.microsoft.com/office/drawing/2014/main" id="{0C9A1CCD-DD7C-42D4-965B-39A532F694B7}"/>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99" name="Rectangle 668">
                <a:extLst>
                  <a:ext uri="{FF2B5EF4-FFF2-40B4-BE49-F238E27FC236}">
                    <a16:creationId xmlns:a16="http://schemas.microsoft.com/office/drawing/2014/main" id="{8617FECB-FCE0-40B8-B8D3-7D03E5980C15}"/>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00" name="Freeform 669">
                <a:extLst>
                  <a:ext uri="{FF2B5EF4-FFF2-40B4-BE49-F238E27FC236}">
                    <a16:creationId xmlns:a16="http://schemas.microsoft.com/office/drawing/2014/main" id="{9EB80836-1772-4587-B1B2-41BA6C8BD44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01" name="Rectangle 670">
                <a:extLst>
                  <a:ext uri="{FF2B5EF4-FFF2-40B4-BE49-F238E27FC236}">
                    <a16:creationId xmlns:a16="http://schemas.microsoft.com/office/drawing/2014/main" id="{8121215F-1771-493E-BDF2-09E589DB224F}"/>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02" name="Rectangle 671">
                <a:extLst>
                  <a:ext uri="{FF2B5EF4-FFF2-40B4-BE49-F238E27FC236}">
                    <a16:creationId xmlns:a16="http://schemas.microsoft.com/office/drawing/2014/main" id="{CC3F0EBF-8DEF-4D7E-BD53-77576909FA66}"/>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03" name="Rectangle 672">
                <a:extLst>
                  <a:ext uri="{FF2B5EF4-FFF2-40B4-BE49-F238E27FC236}">
                    <a16:creationId xmlns:a16="http://schemas.microsoft.com/office/drawing/2014/main" id="{1891A300-0331-402A-8796-57857BE1698A}"/>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04" name="Rectangle 673">
                <a:extLst>
                  <a:ext uri="{FF2B5EF4-FFF2-40B4-BE49-F238E27FC236}">
                    <a16:creationId xmlns:a16="http://schemas.microsoft.com/office/drawing/2014/main" id="{764AC29A-E085-4D95-A950-2F5B11D1EABC}"/>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05" name="Rectangle 674">
                <a:extLst>
                  <a:ext uri="{FF2B5EF4-FFF2-40B4-BE49-F238E27FC236}">
                    <a16:creationId xmlns:a16="http://schemas.microsoft.com/office/drawing/2014/main" id="{21BF7E5C-F3DA-47E9-8774-5F4E4A6B34BC}"/>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06" name="Rectangle 675">
                <a:extLst>
                  <a:ext uri="{FF2B5EF4-FFF2-40B4-BE49-F238E27FC236}">
                    <a16:creationId xmlns:a16="http://schemas.microsoft.com/office/drawing/2014/main" id="{48F440F3-6113-409A-AEC9-045B489AAC8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07" name="Rectangle 676">
                <a:extLst>
                  <a:ext uri="{FF2B5EF4-FFF2-40B4-BE49-F238E27FC236}">
                    <a16:creationId xmlns:a16="http://schemas.microsoft.com/office/drawing/2014/main" id="{EF85C26B-1445-42C2-A387-35A0F71D9109}"/>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08" name="Freeform 677">
                <a:extLst>
                  <a:ext uri="{FF2B5EF4-FFF2-40B4-BE49-F238E27FC236}">
                    <a16:creationId xmlns:a16="http://schemas.microsoft.com/office/drawing/2014/main" id="{005C1156-1BD4-4A3B-8D27-C182B7DBAC86}"/>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09" name="Rectangle 678">
                <a:extLst>
                  <a:ext uri="{FF2B5EF4-FFF2-40B4-BE49-F238E27FC236}">
                    <a16:creationId xmlns:a16="http://schemas.microsoft.com/office/drawing/2014/main" id="{8AEC55C9-87B1-46DC-88EB-65ACBA49A525}"/>
                  </a:ext>
                </a:extLst>
              </p:cNvPr>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10" name="Rectangle 679">
                <a:extLst>
                  <a:ext uri="{FF2B5EF4-FFF2-40B4-BE49-F238E27FC236}">
                    <a16:creationId xmlns:a16="http://schemas.microsoft.com/office/drawing/2014/main" id="{57DCA120-88FD-4E0F-9D85-0FA489377FAF}"/>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11" name="Rectangle 680">
                <a:extLst>
                  <a:ext uri="{FF2B5EF4-FFF2-40B4-BE49-F238E27FC236}">
                    <a16:creationId xmlns:a16="http://schemas.microsoft.com/office/drawing/2014/main" id="{B5271B37-39FD-44E8-95CC-949EFF7E31F3}"/>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12" name="Rectangle 681">
                <a:extLst>
                  <a:ext uri="{FF2B5EF4-FFF2-40B4-BE49-F238E27FC236}">
                    <a16:creationId xmlns:a16="http://schemas.microsoft.com/office/drawing/2014/main" id="{9523A529-0959-478B-9AC0-637FED122149}"/>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13" name="Rectangle 682">
                <a:extLst>
                  <a:ext uri="{FF2B5EF4-FFF2-40B4-BE49-F238E27FC236}">
                    <a16:creationId xmlns:a16="http://schemas.microsoft.com/office/drawing/2014/main" id="{2E73BD7A-D3FA-42D2-94F4-AD6E38557E7D}"/>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14" name="Rectangle 683">
                <a:extLst>
                  <a:ext uri="{FF2B5EF4-FFF2-40B4-BE49-F238E27FC236}">
                    <a16:creationId xmlns:a16="http://schemas.microsoft.com/office/drawing/2014/main" id="{EF6D28F7-559B-43A1-8305-4660B980A5D4}"/>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15" name="Rectangle 684">
                <a:extLst>
                  <a:ext uri="{FF2B5EF4-FFF2-40B4-BE49-F238E27FC236}">
                    <a16:creationId xmlns:a16="http://schemas.microsoft.com/office/drawing/2014/main" id="{85D15B61-5CBC-43E3-9B5B-EA8952EF2E9B}"/>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16" name="Rectangle 685">
                <a:extLst>
                  <a:ext uri="{FF2B5EF4-FFF2-40B4-BE49-F238E27FC236}">
                    <a16:creationId xmlns:a16="http://schemas.microsoft.com/office/drawing/2014/main" id="{0BD73202-D648-4138-B0EE-CEDFC612E595}"/>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17" name="Rectangle 686">
                <a:extLst>
                  <a:ext uri="{FF2B5EF4-FFF2-40B4-BE49-F238E27FC236}">
                    <a16:creationId xmlns:a16="http://schemas.microsoft.com/office/drawing/2014/main" id="{2A597303-0C93-4CBC-88C4-39B3C2331EEC}"/>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18" name="Freeform 687">
                <a:extLst>
                  <a:ext uri="{FF2B5EF4-FFF2-40B4-BE49-F238E27FC236}">
                    <a16:creationId xmlns:a16="http://schemas.microsoft.com/office/drawing/2014/main" id="{B772C386-555D-4EF0-BB35-25028A5E28FA}"/>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19" name="Rectangle 688">
                <a:extLst>
                  <a:ext uri="{FF2B5EF4-FFF2-40B4-BE49-F238E27FC236}">
                    <a16:creationId xmlns:a16="http://schemas.microsoft.com/office/drawing/2014/main" id="{73FBADAD-9289-42FB-A505-FFD540A3758B}"/>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20" name="Rectangle 689">
                <a:extLst>
                  <a:ext uri="{FF2B5EF4-FFF2-40B4-BE49-F238E27FC236}">
                    <a16:creationId xmlns:a16="http://schemas.microsoft.com/office/drawing/2014/main" id="{54C107D4-ABEA-4DD6-ABB9-BD85B28330A1}"/>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21" name="Rectangle 690">
                <a:extLst>
                  <a:ext uri="{FF2B5EF4-FFF2-40B4-BE49-F238E27FC236}">
                    <a16:creationId xmlns:a16="http://schemas.microsoft.com/office/drawing/2014/main" id="{03C9BA72-8866-4085-8E90-FFF397BD54A1}"/>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22" name="Rectangle 691">
                <a:extLst>
                  <a:ext uri="{FF2B5EF4-FFF2-40B4-BE49-F238E27FC236}">
                    <a16:creationId xmlns:a16="http://schemas.microsoft.com/office/drawing/2014/main" id="{AB7CD2D4-31C3-4A0B-B88C-81E0AF9A10B0}"/>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23" name="Rectangle 692">
                <a:extLst>
                  <a:ext uri="{FF2B5EF4-FFF2-40B4-BE49-F238E27FC236}">
                    <a16:creationId xmlns:a16="http://schemas.microsoft.com/office/drawing/2014/main" id="{0B669D87-6BD5-4B59-BE10-CB3D55F515DC}"/>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24" name="Rectangle 693">
                <a:extLst>
                  <a:ext uri="{FF2B5EF4-FFF2-40B4-BE49-F238E27FC236}">
                    <a16:creationId xmlns:a16="http://schemas.microsoft.com/office/drawing/2014/main" id="{8BE47008-C7BF-4B81-B2D9-6828FABA58A6}"/>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25" name="Rectangle 694">
                <a:extLst>
                  <a:ext uri="{FF2B5EF4-FFF2-40B4-BE49-F238E27FC236}">
                    <a16:creationId xmlns:a16="http://schemas.microsoft.com/office/drawing/2014/main" id="{F9091F87-9111-452D-99DD-D7FFFB82B606}"/>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26" name="Freeform 695">
                <a:extLst>
                  <a:ext uri="{FF2B5EF4-FFF2-40B4-BE49-F238E27FC236}">
                    <a16:creationId xmlns:a16="http://schemas.microsoft.com/office/drawing/2014/main" id="{60360E93-560D-43EF-A126-4C339C337C1D}"/>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27" name="Rectangle 696">
                <a:extLst>
                  <a:ext uri="{FF2B5EF4-FFF2-40B4-BE49-F238E27FC236}">
                    <a16:creationId xmlns:a16="http://schemas.microsoft.com/office/drawing/2014/main" id="{2436DD33-80B9-4E26-A7D2-ED65223097ED}"/>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28" name="Rectangle 697">
                <a:extLst>
                  <a:ext uri="{FF2B5EF4-FFF2-40B4-BE49-F238E27FC236}">
                    <a16:creationId xmlns:a16="http://schemas.microsoft.com/office/drawing/2014/main" id="{4ED0404D-8265-4012-BA0F-15EB3BA2039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29" name="Rectangle 698">
                <a:extLst>
                  <a:ext uri="{FF2B5EF4-FFF2-40B4-BE49-F238E27FC236}">
                    <a16:creationId xmlns:a16="http://schemas.microsoft.com/office/drawing/2014/main" id="{00D5418E-B178-4545-9A7C-29EE91A59E42}"/>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30" name="Rectangle 699">
                <a:extLst>
                  <a:ext uri="{FF2B5EF4-FFF2-40B4-BE49-F238E27FC236}">
                    <a16:creationId xmlns:a16="http://schemas.microsoft.com/office/drawing/2014/main" id="{E3542917-C3DA-4BB3-A187-6165F223637B}"/>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31" name="Rectangle 700">
                <a:extLst>
                  <a:ext uri="{FF2B5EF4-FFF2-40B4-BE49-F238E27FC236}">
                    <a16:creationId xmlns:a16="http://schemas.microsoft.com/office/drawing/2014/main" id="{D97B09F2-388E-4238-9661-800EC1ACD3C8}"/>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32" name="Rectangle 701">
                <a:extLst>
                  <a:ext uri="{FF2B5EF4-FFF2-40B4-BE49-F238E27FC236}">
                    <a16:creationId xmlns:a16="http://schemas.microsoft.com/office/drawing/2014/main" id="{94E0EECC-BBB7-47C6-9E9F-F0143949C424}"/>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33" name="Rectangle 702">
                <a:extLst>
                  <a:ext uri="{FF2B5EF4-FFF2-40B4-BE49-F238E27FC236}">
                    <a16:creationId xmlns:a16="http://schemas.microsoft.com/office/drawing/2014/main" id="{F9A37433-6679-4192-9832-510DFC5E728F}"/>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34" name="Freeform 703">
                <a:extLst>
                  <a:ext uri="{FF2B5EF4-FFF2-40B4-BE49-F238E27FC236}">
                    <a16:creationId xmlns:a16="http://schemas.microsoft.com/office/drawing/2014/main" id="{6F14D5AF-DF99-430F-AAE3-8366C018FBC3}"/>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35" name="Rectangle 704">
                <a:extLst>
                  <a:ext uri="{FF2B5EF4-FFF2-40B4-BE49-F238E27FC236}">
                    <a16:creationId xmlns:a16="http://schemas.microsoft.com/office/drawing/2014/main" id="{67AD78C6-5E28-4F4B-8D00-ACE42EF6C621}"/>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36" name="Rectangle 705">
                <a:extLst>
                  <a:ext uri="{FF2B5EF4-FFF2-40B4-BE49-F238E27FC236}">
                    <a16:creationId xmlns:a16="http://schemas.microsoft.com/office/drawing/2014/main" id="{5BF0EB1D-1CAD-4D3C-B7EE-BFC7F33EC8C0}"/>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37" name="Rectangle 706">
                <a:extLst>
                  <a:ext uri="{FF2B5EF4-FFF2-40B4-BE49-F238E27FC236}">
                    <a16:creationId xmlns:a16="http://schemas.microsoft.com/office/drawing/2014/main" id="{057B072A-C3E8-45DC-AE9B-FD502A4B9434}"/>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38" name="Rectangle 707">
                <a:extLst>
                  <a:ext uri="{FF2B5EF4-FFF2-40B4-BE49-F238E27FC236}">
                    <a16:creationId xmlns:a16="http://schemas.microsoft.com/office/drawing/2014/main" id="{3FF225AF-CEB7-49CF-A8CD-C77195C0DE18}"/>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39" name="Rectangle 708">
                <a:extLst>
                  <a:ext uri="{FF2B5EF4-FFF2-40B4-BE49-F238E27FC236}">
                    <a16:creationId xmlns:a16="http://schemas.microsoft.com/office/drawing/2014/main" id="{E6C6EDE5-026C-41FD-8BAA-3F5D81286DB8}"/>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40" name="Rectangle 709">
                <a:extLst>
                  <a:ext uri="{FF2B5EF4-FFF2-40B4-BE49-F238E27FC236}">
                    <a16:creationId xmlns:a16="http://schemas.microsoft.com/office/drawing/2014/main" id="{3F246692-CE6A-46C3-B2DC-402628D4EC13}"/>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41" name="Rectangle 710">
                <a:extLst>
                  <a:ext uri="{FF2B5EF4-FFF2-40B4-BE49-F238E27FC236}">
                    <a16:creationId xmlns:a16="http://schemas.microsoft.com/office/drawing/2014/main" id="{4A75D979-9034-4778-82CC-CF61992F50C1}"/>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42" name="Freeform 711">
                <a:extLst>
                  <a:ext uri="{FF2B5EF4-FFF2-40B4-BE49-F238E27FC236}">
                    <a16:creationId xmlns:a16="http://schemas.microsoft.com/office/drawing/2014/main" id="{7E5009E6-8479-4AFE-9DE9-0C926223C7A0}"/>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43" name="Rectangle 712">
                <a:extLst>
                  <a:ext uri="{FF2B5EF4-FFF2-40B4-BE49-F238E27FC236}">
                    <a16:creationId xmlns:a16="http://schemas.microsoft.com/office/drawing/2014/main" id="{94D58184-3167-4A3D-A5A0-A89E8D3F3BF8}"/>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44" name="Rectangle 713">
                <a:extLst>
                  <a:ext uri="{FF2B5EF4-FFF2-40B4-BE49-F238E27FC236}">
                    <a16:creationId xmlns:a16="http://schemas.microsoft.com/office/drawing/2014/main" id="{7D943765-2A35-4E38-8297-1DEFA9FC344B}"/>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45" name="Rectangle 714">
                <a:extLst>
                  <a:ext uri="{FF2B5EF4-FFF2-40B4-BE49-F238E27FC236}">
                    <a16:creationId xmlns:a16="http://schemas.microsoft.com/office/drawing/2014/main" id="{3AA1969D-4294-4E36-8AFF-EDEB4E42C8EE}"/>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46" name="Rectangle 715">
                <a:extLst>
                  <a:ext uri="{FF2B5EF4-FFF2-40B4-BE49-F238E27FC236}">
                    <a16:creationId xmlns:a16="http://schemas.microsoft.com/office/drawing/2014/main" id="{10BB6EDF-F5C0-49F7-9312-7468F9FD3AA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47" name="Rectangle 716">
                <a:extLst>
                  <a:ext uri="{FF2B5EF4-FFF2-40B4-BE49-F238E27FC236}">
                    <a16:creationId xmlns:a16="http://schemas.microsoft.com/office/drawing/2014/main" id="{34416851-BC86-48B0-A3BD-E915CF6A9DBF}"/>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48" name="Rectangle 717">
                <a:extLst>
                  <a:ext uri="{FF2B5EF4-FFF2-40B4-BE49-F238E27FC236}">
                    <a16:creationId xmlns:a16="http://schemas.microsoft.com/office/drawing/2014/main" id="{BF42899F-37A6-493F-AD76-D398B1ACEB4D}"/>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49" name="Rectangle 718">
                <a:extLst>
                  <a:ext uri="{FF2B5EF4-FFF2-40B4-BE49-F238E27FC236}">
                    <a16:creationId xmlns:a16="http://schemas.microsoft.com/office/drawing/2014/main" id="{69CE3147-CD74-477E-943A-3B2C0885E89A}"/>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50" name="Freeform 719">
                <a:extLst>
                  <a:ext uri="{FF2B5EF4-FFF2-40B4-BE49-F238E27FC236}">
                    <a16:creationId xmlns:a16="http://schemas.microsoft.com/office/drawing/2014/main" id="{C439E3DE-D769-47DB-BE0B-2C57CE273407}"/>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51" name="Rectangle 720">
                <a:extLst>
                  <a:ext uri="{FF2B5EF4-FFF2-40B4-BE49-F238E27FC236}">
                    <a16:creationId xmlns:a16="http://schemas.microsoft.com/office/drawing/2014/main" id="{4BD0D955-85C1-4EA8-B5AE-D2052FBD2928}"/>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52" name="Rectangle 721">
                <a:extLst>
                  <a:ext uri="{FF2B5EF4-FFF2-40B4-BE49-F238E27FC236}">
                    <a16:creationId xmlns:a16="http://schemas.microsoft.com/office/drawing/2014/main" id="{3B77B2CD-E305-420B-8FB6-7E700E0C40BE}"/>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53" name="Rectangle 722">
                <a:extLst>
                  <a:ext uri="{FF2B5EF4-FFF2-40B4-BE49-F238E27FC236}">
                    <a16:creationId xmlns:a16="http://schemas.microsoft.com/office/drawing/2014/main" id="{EA5622A9-FF7F-4433-AA34-A28E6DBC6A03}"/>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54" name="Rectangle 723">
                <a:extLst>
                  <a:ext uri="{FF2B5EF4-FFF2-40B4-BE49-F238E27FC236}">
                    <a16:creationId xmlns:a16="http://schemas.microsoft.com/office/drawing/2014/main" id="{33CB28A5-4DAA-4802-B9BD-DE44E016938B}"/>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55" name="Rectangle 724">
                <a:extLst>
                  <a:ext uri="{FF2B5EF4-FFF2-40B4-BE49-F238E27FC236}">
                    <a16:creationId xmlns:a16="http://schemas.microsoft.com/office/drawing/2014/main" id="{5176F236-FC84-45F7-80FC-1E7C564B1D7D}"/>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56" name="Rectangle 725">
                <a:extLst>
                  <a:ext uri="{FF2B5EF4-FFF2-40B4-BE49-F238E27FC236}">
                    <a16:creationId xmlns:a16="http://schemas.microsoft.com/office/drawing/2014/main" id="{E645FE1B-D780-4EB7-95A0-25C103A1FF44}"/>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57" name="Rectangle 726">
                <a:extLst>
                  <a:ext uri="{FF2B5EF4-FFF2-40B4-BE49-F238E27FC236}">
                    <a16:creationId xmlns:a16="http://schemas.microsoft.com/office/drawing/2014/main" id="{4B911723-6BE7-4558-A8CA-F16584D6E13A}"/>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58" name="Freeform 727">
                <a:extLst>
                  <a:ext uri="{FF2B5EF4-FFF2-40B4-BE49-F238E27FC236}">
                    <a16:creationId xmlns:a16="http://schemas.microsoft.com/office/drawing/2014/main" id="{EEAFE41F-3855-48AC-A861-7FC4516FF13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59" name="Rectangle 728">
                <a:extLst>
                  <a:ext uri="{FF2B5EF4-FFF2-40B4-BE49-F238E27FC236}">
                    <a16:creationId xmlns:a16="http://schemas.microsoft.com/office/drawing/2014/main" id="{37B42708-8F76-4BEC-8EB3-F85295BABBCE}"/>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60" name="Rectangle 729">
                <a:extLst>
                  <a:ext uri="{FF2B5EF4-FFF2-40B4-BE49-F238E27FC236}">
                    <a16:creationId xmlns:a16="http://schemas.microsoft.com/office/drawing/2014/main" id="{D4352768-DB8A-40A2-8E9A-7434180229C3}"/>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61" name="Rectangle 730">
                <a:extLst>
                  <a:ext uri="{FF2B5EF4-FFF2-40B4-BE49-F238E27FC236}">
                    <a16:creationId xmlns:a16="http://schemas.microsoft.com/office/drawing/2014/main" id="{0F355245-9247-43DB-88F5-A71BE738DE30}"/>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62" name="Rectangle 731">
                <a:extLst>
                  <a:ext uri="{FF2B5EF4-FFF2-40B4-BE49-F238E27FC236}">
                    <a16:creationId xmlns:a16="http://schemas.microsoft.com/office/drawing/2014/main" id="{9CDEDC8E-5D17-48AE-9737-D2388ACEAC7F}"/>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63" name="Rectangle 732">
                <a:extLst>
                  <a:ext uri="{FF2B5EF4-FFF2-40B4-BE49-F238E27FC236}">
                    <a16:creationId xmlns:a16="http://schemas.microsoft.com/office/drawing/2014/main" id="{A006F0CC-5236-4FF6-ADFC-4A2035B2448E}"/>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64" name="Rectangle 733">
                <a:extLst>
                  <a:ext uri="{FF2B5EF4-FFF2-40B4-BE49-F238E27FC236}">
                    <a16:creationId xmlns:a16="http://schemas.microsoft.com/office/drawing/2014/main" id="{BCE50CB4-B287-4C5D-8E10-9F630F58629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65" name="Rectangle 734">
                <a:extLst>
                  <a:ext uri="{FF2B5EF4-FFF2-40B4-BE49-F238E27FC236}">
                    <a16:creationId xmlns:a16="http://schemas.microsoft.com/office/drawing/2014/main" id="{486D4243-04AB-4212-B925-1BBE6B09FD31}"/>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sp>
            <p:nvSpPr>
              <p:cNvPr id="166" name="Freeform 735">
                <a:extLst>
                  <a:ext uri="{FF2B5EF4-FFF2-40B4-BE49-F238E27FC236}">
                    <a16:creationId xmlns:a16="http://schemas.microsoft.com/office/drawing/2014/main" id="{B6FE12BF-88FC-4292-82E8-843F740CAB8E}"/>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96">
                  <a:defRPr/>
                </a:pPr>
                <a:endParaRPr lang="en-US" sz="1696">
                  <a:solidFill>
                    <a:srgbClr val="FFFFFF"/>
                  </a:solidFill>
                  <a:latin typeface="Segoe UI"/>
                </a:endParaRPr>
              </a:p>
            </p:txBody>
          </p:sp>
        </p:grpSp>
      </p:grpSp>
      <p:grpSp>
        <p:nvGrpSpPr>
          <p:cNvPr id="380" name="Group 379">
            <a:extLst>
              <a:ext uri="{FF2B5EF4-FFF2-40B4-BE49-F238E27FC236}">
                <a16:creationId xmlns:a16="http://schemas.microsoft.com/office/drawing/2014/main" id="{B95D1A9F-0DA0-4BEB-9C14-77A5BEBCD8B3}"/>
              </a:ext>
            </a:extLst>
          </p:cNvPr>
          <p:cNvGrpSpPr/>
          <p:nvPr/>
        </p:nvGrpSpPr>
        <p:grpSpPr>
          <a:xfrm>
            <a:off x="2045534" y="1515012"/>
            <a:ext cx="2050908" cy="4433486"/>
            <a:chOff x="2513766" y="1576510"/>
            <a:chExt cx="2080548" cy="4522387"/>
          </a:xfrm>
        </p:grpSpPr>
        <p:sp>
          <p:nvSpPr>
            <p:cNvPr id="8" name="Plus 17">
              <a:extLst>
                <a:ext uri="{FF2B5EF4-FFF2-40B4-BE49-F238E27FC236}">
                  <a16:creationId xmlns:a16="http://schemas.microsoft.com/office/drawing/2014/main" id="{F3582905-20B6-474B-A5F3-8CC5AFE9930D}"/>
                </a:ext>
              </a:extLst>
            </p:cNvPr>
            <p:cNvSpPr/>
            <p:nvPr/>
          </p:nvSpPr>
          <p:spPr bwMode="auto">
            <a:xfrm>
              <a:off x="3440461" y="3230699"/>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err="1">
                <a:solidFill>
                  <a:srgbClr val="FFFFFF"/>
                </a:solidFill>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8C107529-8A5E-4DC6-9E92-4CEC4C8F9F93}"/>
                </a:ext>
              </a:extLst>
            </p:cNvPr>
            <p:cNvSpPr txBox="1"/>
            <p:nvPr/>
          </p:nvSpPr>
          <p:spPr>
            <a:xfrm>
              <a:off x="2514183" y="1576510"/>
              <a:ext cx="2075688" cy="4522387"/>
            </a:xfrm>
            <a:prstGeom prst="rect">
              <a:avLst/>
            </a:prstGeom>
            <a:solidFill>
              <a:schemeClr val="accent2"/>
            </a:solidFill>
          </p:spPr>
          <p:txBody>
            <a:bodyPr wrap="square" lIns="175735" tIns="140588" rIns="175735" bIns="140588"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77994">
                <a:tabLst>
                  <a:tab pos="860698" algn="l"/>
                </a:tabLst>
                <a:defRPr/>
              </a:pPr>
              <a:r>
                <a:rPr lang="en-US" sz="1961"/>
                <a:t>App Service Plan</a:t>
              </a:r>
            </a:p>
            <a:p>
              <a:pPr defTabSz="877994">
                <a:tabLst>
                  <a:tab pos="860698" algn="l"/>
                </a:tabLst>
                <a:defRPr/>
              </a:pPr>
              <a:r>
                <a:rPr lang="en-US" sz="1100" i="1" dirty="0"/>
                <a:t>Free, Basic, Standard, Premium</a:t>
              </a:r>
            </a:p>
            <a:p>
              <a:pPr defTabSz="877994">
                <a:tabLst>
                  <a:tab pos="860698" algn="l"/>
                </a:tabLst>
                <a:defRPr/>
              </a:pPr>
              <a:r>
                <a:rPr lang="en-US" sz="1100" i="1" dirty="0"/>
                <a:t>(Windows / Linux)</a:t>
              </a:r>
            </a:p>
          </p:txBody>
        </p:sp>
        <p:sp>
          <p:nvSpPr>
            <p:cNvPr id="13" name="TextBox 12">
              <a:extLst>
                <a:ext uri="{FF2B5EF4-FFF2-40B4-BE49-F238E27FC236}">
                  <a16:creationId xmlns:a16="http://schemas.microsoft.com/office/drawing/2014/main" id="{E26B3911-AF7C-4874-B7A5-7732B228A41A}"/>
                </a:ext>
              </a:extLst>
            </p:cNvPr>
            <p:cNvSpPr txBox="1"/>
            <p:nvPr/>
          </p:nvSpPr>
          <p:spPr>
            <a:xfrm>
              <a:off x="2513766" y="4607233"/>
              <a:ext cx="2080548" cy="1318166"/>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1345" dirty="0">
                  <a:solidFill>
                    <a:srgbClr val="FFFFFF"/>
                  </a:solidFill>
                  <a:latin typeface="Segoe UI Semilight"/>
                </a:rPr>
                <a:t>All the advantages of Functions with the SLA and ‘always on’ features of an App Service Plan.</a:t>
              </a:r>
            </a:p>
            <a:p>
              <a:pPr defTabSz="896354">
                <a:lnSpc>
                  <a:spcPct val="90000"/>
                </a:lnSpc>
                <a:spcAft>
                  <a:spcPts val="576"/>
                </a:spcAft>
                <a:defRPr/>
              </a:pPr>
              <a:endParaRPr lang="en-US" sz="1345" dirty="0">
                <a:solidFill>
                  <a:srgbClr val="FFFFFF"/>
                </a:solidFill>
                <a:latin typeface="Segoe UI Semilight"/>
              </a:endParaRPr>
            </a:p>
          </p:txBody>
        </p:sp>
        <p:pic>
          <p:nvPicPr>
            <p:cNvPr id="367" name="Picture 366">
              <a:extLst>
                <a:ext uri="{FF2B5EF4-FFF2-40B4-BE49-F238E27FC236}">
                  <a16:creationId xmlns:a16="http://schemas.microsoft.com/office/drawing/2014/main" id="{7915DB02-32EA-47C8-BA3D-8542CA7A2410}"/>
                </a:ext>
              </a:extLst>
            </p:cNvPr>
            <p:cNvPicPr>
              <a:picLocks noChangeAspect="1"/>
            </p:cNvPicPr>
            <p:nvPr/>
          </p:nvPicPr>
          <p:blipFill>
            <a:blip r:embed="rId3"/>
            <a:stretch>
              <a:fillRect/>
            </a:stretch>
          </p:blipFill>
          <p:spPr>
            <a:xfrm>
              <a:off x="2810565" y="2804798"/>
              <a:ext cx="1521605" cy="1724725"/>
            </a:xfrm>
            <a:prstGeom prst="rect">
              <a:avLst/>
            </a:prstGeom>
          </p:spPr>
        </p:pic>
      </p:grpSp>
      <p:grpSp>
        <p:nvGrpSpPr>
          <p:cNvPr id="379" name="Group 378">
            <a:extLst>
              <a:ext uri="{FF2B5EF4-FFF2-40B4-BE49-F238E27FC236}">
                <a16:creationId xmlns:a16="http://schemas.microsoft.com/office/drawing/2014/main" id="{59053241-70AD-4B1B-B897-4638775C360E}"/>
              </a:ext>
            </a:extLst>
          </p:cNvPr>
          <p:cNvGrpSpPr/>
          <p:nvPr/>
        </p:nvGrpSpPr>
        <p:grpSpPr>
          <a:xfrm>
            <a:off x="11705" y="1515012"/>
            <a:ext cx="2034886" cy="4433486"/>
            <a:chOff x="11939" y="1573679"/>
            <a:chExt cx="2075690" cy="4522387"/>
          </a:xfrm>
        </p:grpSpPr>
        <p:sp>
          <p:nvSpPr>
            <p:cNvPr id="4" name="TextBox 3">
              <a:extLst>
                <a:ext uri="{FF2B5EF4-FFF2-40B4-BE49-F238E27FC236}">
                  <a16:creationId xmlns:a16="http://schemas.microsoft.com/office/drawing/2014/main" id="{09F38EB7-32CE-4C24-841F-BE4E60C6DD3B}"/>
                </a:ext>
              </a:extLst>
            </p:cNvPr>
            <p:cNvSpPr txBox="1"/>
            <p:nvPr/>
          </p:nvSpPr>
          <p:spPr>
            <a:xfrm>
              <a:off x="11941" y="1573679"/>
              <a:ext cx="2075688" cy="4522387"/>
            </a:xfrm>
            <a:prstGeom prst="rect">
              <a:avLst/>
            </a:prstGeom>
            <a:solidFill>
              <a:schemeClr val="tx2"/>
            </a:solidFill>
          </p:spPr>
          <p:txBody>
            <a:bodyPr wrap="square" lIns="175735" tIns="140588" rIns="175735" bIns="140588" rtlCol="0">
              <a:noAutofit/>
            </a:bodyPr>
            <a:lstStyle/>
            <a:p>
              <a:pPr algn="ctr" defTabSz="877994">
                <a:lnSpc>
                  <a:spcPct val="90000"/>
                </a:lnSpc>
                <a:tabLst>
                  <a:tab pos="860698" algn="l"/>
                </a:tabLst>
                <a:defRPr/>
              </a:pPr>
              <a:r>
                <a:rPr lang="en-US" sz="1961" kern="0" dirty="0">
                  <a:gradFill>
                    <a:gsLst>
                      <a:gs pos="0">
                        <a:srgbClr val="FFFFFF"/>
                      </a:gs>
                      <a:gs pos="100000">
                        <a:srgbClr val="FFFFFF"/>
                      </a:gs>
                    </a:gsLst>
                    <a:lin ang="5400000" scaled="1"/>
                  </a:gradFill>
                  <a:latin typeface="Segoe UI Semilight"/>
                  <a:ea typeface="Segoe UI Semilight" charset="0"/>
                  <a:cs typeface="Segoe UI Semilight" charset="0"/>
                </a:rPr>
                <a:t>Consumption</a:t>
              </a:r>
            </a:p>
            <a:p>
              <a:pPr algn="ctr" defTabSz="877994">
                <a:lnSpc>
                  <a:spcPct val="90000"/>
                </a:lnSpc>
                <a:tabLst>
                  <a:tab pos="860698" algn="l"/>
                </a:tabLst>
                <a:defRPr/>
              </a:pPr>
              <a:r>
                <a:rPr lang="en-US" sz="1345" i="1" kern="0" dirty="0">
                  <a:gradFill>
                    <a:gsLst>
                      <a:gs pos="0">
                        <a:srgbClr val="FFFFFF"/>
                      </a:gs>
                      <a:gs pos="100000">
                        <a:srgbClr val="FFFFFF"/>
                      </a:gs>
                    </a:gsLst>
                    <a:lin ang="5400000" scaled="1"/>
                  </a:gradFill>
                  <a:latin typeface="Segoe UI Semilight"/>
                  <a:ea typeface="Segoe UI Semilight" charset="0"/>
                  <a:cs typeface="Segoe UI Semilight" charset="0"/>
                </a:rPr>
                <a:t>Serverless</a:t>
              </a:r>
            </a:p>
            <a:p>
              <a:pPr algn="ctr" defTabSz="877994">
                <a:lnSpc>
                  <a:spcPct val="90000"/>
                </a:lnSpc>
                <a:tabLst>
                  <a:tab pos="860698" algn="l"/>
                </a:tabLst>
                <a:defRPr/>
              </a:pPr>
              <a:r>
                <a:rPr lang="en-US" sz="1345" i="1" kern="0" dirty="0">
                  <a:gradFill>
                    <a:gsLst>
                      <a:gs pos="0">
                        <a:srgbClr val="FFFFFF"/>
                      </a:gs>
                      <a:gs pos="100000">
                        <a:srgbClr val="FFFFFF"/>
                      </a:gs>
                    </a:gsLst>
                    <a:lin ang="5400000" scaled="1"/>
                  </a:gradFill>
                  <a:latin typeface="Segoe UI Semilight"/>
                  <a:ea typeface="Segoe UI Semilight" charset="0"/>
                  <a:cs typeface="Segoe UI Semilight" charset="0"/>
                </a:rPr>
                <a:t>(Windows / Linux)</a:t>
              </a:r>
            </a:p>
          </p:txBody>
        </p:sp>
        <p:sp>
          <p:nvSpPr>
            <p:cNvPr id="5" name="TextBox 4">
              <a:extLst>
                <a:ext uri="{FF2B5EF4-FFF2-40B4-BE49-F238E27FC236}">
                  <a16:creationId xmlns:a16="http://schemas.microsoft.com/office/drawing/2014/main" id="{38324FAE-F834-4CAB-BE60-02C10691E6AD}"/>
                </a:ext>
              </a:extLst>
            </p:cNvPr>
            <p:cNvSpPr txBox="1"/>
            <p:nvPr/>
          </p:nvSpPr>
          <p:spPr>
            <a:xfrm>
              <a:off x="11939" y="4537073"/>
              <a:ext cx="2067543" cy="1065694"/>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1345" dirty="0">
                  <a:solidFill>
                    <a:srgbClr val="FFFFFF"/>
                  </a:solidFill>
                  <a:latin typeface="Segoe UI Semilight"/>
                </a:rPr>
                <a:t>Pay only for what you use! Metering is per execution and per GB Second.</a:t>
              </a:r>
            </a:p>
          </p:txBody>
        </p:sp>
        <p:pic>
          <p:nvPicPr>
            <p:cNvPr id="368" name="Graphic 367">
              <a:extLst>
                <a:ext uri="{FF2B5EF4-FFF2-40B4-BE49-F238E27FC236}">
                  <a16:creationId xmlns:a16="http://schemas.microsoft.com/office/drawing/2014/main" id="{389F334A-D7F0-44C9-9467-244EEED195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68" y="2687641"/>
              <a:ext cx="1684178" cy="1899844"/>
            </a:xfrm>
            <a:prstGeom prst="rect">
              <a:avLst/>
            </a:prstGeom>
          </p:spPr>
        </p:pic>
      </p:grpSp>
      <p:grpSp>
        <p:nvGrpSpPr>
          <p:cNvPr id="383" name="Group 382">
            <a:extLst>
              <a:ext uri="{FF2B5EF4-FFF2-40B4-BE49-F238E27FC236}">
                <a16:creationId xmlns:a16="http://schemas.microsoft.com/office/drawing/2014/main" id="{368F0A53-E57E-402B-BB99-7C66F4BBC82F}"/>
              </a:ext>
            </a:extLst>
          </p:cNvPr>
          <p:cNvGrpSpPr/>
          <p:nvPr/>
        </p:nvGrpSpPr>
        <p:grpSpPr>
          <a:xfrm>
            <a:off x="8149567" y="1515011"/>
            <a:ext cx="2059781" cy="4423951"/>
            <a:chOff x="8512545" y="1581676"/>
            <a:chExt cx="2080548" cy="4512660"/>
          </a:xfrm>
        </p:grpSpPr>
        <p:sp>
          <p:nvSpPr>
            <p:cNvPr id="10" name="TextBox 9">
              <a:extLst>
                <a:ext uri="{FF2B5EF4-FFF2-40B4-BE49-F238E27FC236}">
                  <a16:creationId xmlns:a16="http://schemas.microsoft.com/office/drawing/2014/main" id="{DB80E689-45E2-4DC5-BCEA-395F7BED7224}"/>
                </a:ext>
              </a:extLst>
            </p:cNvPr>
            <p:cNvSpPr txBox="1"/>
            <p:nvPr/>
          </p:nvSpPr>
          <p:spPr>
            <a:xfrm>
              <a:off x="8512545" y="1581676"/>
              <a:ext cx="2080548" cy="4512660"/>
            </a:xfrm>
            <a:prstGeom prst="rect">
              <a:avLst/>
            </a:prstGeom>
            <a:solidFill>
              <a:schemeClr val="tx2"/>
            </a:solidFill>
          </p:spPr>
          <p:txBody>
            <a:bodyPr wrap="square" lIns="175735" tIns="140588" rIns="175735" bIns="140588" rtlCol="0">
              <a:noAutofit/>
            </a:bodyPr>
            <a:lstStyle/>
            <a:p>
              <a:pPr algn="ctr" defTabSz="877994">
                <a:lnSpc>
                  <a:spcPct val="90000"/>
                </a:lnSpc>
                <a:tabLst>
                  <a:tab pos="860698" algn="l"/>
                </a:tabLst>
                <a:defRPr/>
              </a:pPr>
              <a:r>
                <a:rPr lang="en-US" sz="1765" kern="0" dirty="0">
                  <a:gradFill>
                    <a:gsLst>
                      <a:gs pos="0">
                        <a:srgbClr val="FFFFFF"/>
                      </a:gs>
                      <a:gs pos="100000">
                        <a:srgbClr val="FFFFFF"/>
                      </a:gs>
                    </a:gsLst>
                    <a:lin ang="5400000" scaled="1"/>
                  </a:gradFill>
                  <a:latin typeface="Segoe UI Semilight"/>
                  <a:ea typeface="Segoe UI Semilight" charset="0"/>
                  <a:cs typeface="Segoe UI Semilight" charset="0"/>
                </a:rPr>
                <a:t>Azure Functions Runtime (preview)</a:t>
              </a:r>
            </a:p>
            <a:p>
              <a:pPr algn="ctr" defTabSz="877994">
                <a:lnSpc>
                  <a:spcPct val="90000"/>
                </a:lnSpc>
                <a:tabLst>
                  <a:tab pos="860698" algn="l"/>
                </a:tabLst>
                <a:defRPr/>
              </a:pPr>
              <a:r>
                <a:rPr lang="en-US" sz="1345" i="1" kern="0" dirty="0">
                  <a:gradFill>
                    <a:gsLst>
                      <a:gs pos="0">
                        <a:srgbClr val="FFFFFF"/>
                      </a:gs>
                      <a:gs pos="100000">
                        <a:srgbClr val="FFFFFF"/>
                      </a:gs>
                    </a:gsLst>
                    <a:lin ang="5400000" scaled="1"/>
                  </a:gradFill>
                  <a:latin typeface="Segoe UI Semilight"/>
                  <a:ea typeface="Segoe UI Semilight" charset="0"/>
                  <a:cs typeface="Segoe UI Semilight" charset="0"/>
                </a:rPr>
                <a:t>Functions on your Server</a:t>
              </a:r>
            </a:p>
          </p:txBody>
        </p:sp>
        <p:sp>
          <p:nvSpPr>
            <p:cNvPr id="15" name="TextBox 14">
              <a:extLst>
                <a:ext uri="{FF2B5EF4-FFF2-40B4-BE49-F238E27FC236}">
                  <a16:creationId xmlns:a16="http://schemas.microsoft.com/office/drawing/2014/main" id="{8368F578-26DB-4F68-A436-E66EC4DD45A6}"/>
                </a:ext>
              </a:extLst>
            </p:cNvPr>
            <p:cNvSpPr txBox="1"/>
            <p:nvPr/>
          </p:nvSpPr>
          <p:spPr>
            <a:xfrm>
              <a:off x="8561855" y="4662258"/>
              <a:ext cx="1981928" cy="1063402"/>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1345">
                  <a:solidFill>
                    <a:srgbClr val="FFFFFF"/>
                  </a:solidFill>
                  <a:latin typeface="Segoe UI Semilight"/>
                </a:rPr>
                <a:t>Run your Azure Functions on your local server (without the rest of Azure)</a:t>
              </a:r>
            </a:p>
          </p:txBody>
        </p:sp>
        <p:pic>
          <p:nvPicPr>
            <p:cNvPr id="369" name="Graphic 368">
              <a:extLst>
                <a:ext uri="{FF2B5EF4-FFF2-40B4-BE49-F238E27FC236}">
                  <a16:creationId xmlns:a16="http://schemas.microsoft.com/office/drawing/2014/main" id="{4D02BDAF-922C-473C-BBBD-6D22BCD447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92000" y="2836096"/>
              <a:ext cx="1770781" cy="1831174"/>
            </a:xfrm>
            <a:prstGeom prst="rect">
              <a:avLst/>
            </a:prstGeom>
          </p:spPr>
        </p:pic>
      </p:grpSp>
      <p:grpSp>
        <p:nvGrpSpPr>
          <p:cNvPr id="384" name="Group 383">
            <a:extLst>
              <a:ext uri="{FF2B5EF4-FFF2-40B4-BE49-F238E27FC236}">
                <a16:creationId xmlns:a16="http://schemas.microsoft.com/office/drawing/2014/main" id="{E207F9D1-5D5B-4B2C-A958-87829FFB82C0}"/>
              </a:ext>
            </a:extLst>
          </p:cNvPr>
          <p:cNvGrpSpPr/>
          <p:nvPr/>
        </p:nvGrpSpPr>
        <p:grpSpPr>
          <a:xfrm>
            <a:off x="10161007" y="1515012"/>
            <a:ext cx="2034884" cy="4433486"/>
            <a:chOff x="10491162" y="1583406"/>
            <a:chExt cx="2075688" cy="4522387"/>
          </a:xfrm>
        </p:grpSpPr>
        <p:sp>
          <p:nvSpPr>
            <p:cNvPr id="375" name="TextBox 374">
              <a:extLst>
                <a:ext uri="{FF2B5EF4-FFF2-40B4-BE49-F238E27FC236}">
                  <a16:creationId xmlns:a16="http://schemas.microsoft.com/office/drawing/2014/main" id="{ED467740-293B-4C0E-886E-6FBC9B09E31D}"/>
                </a:ext>
              </a:extLst>
            </p:cNvPr>
            <p:cNvSpPr txBox="1"/>
            <p:nvPr/>
          </p:nvSpPr>
          <p:spPr>
            <a:xfrm>
              <a:off x="10491162" y="1583406"/>
              <a:ext cx="2075688" cy="4522387"/>
            </a:xfrm>
            <a:prstGeom prst="rect">
              <a:avLst/>
            </a:prstGeom>
            <a:solidFill>
              <a:schemeClr val="accent2"/>
            </a:solidFill>
          </p:spPr>
          <p:txBody>
            <a:bodyPr wrap="square" lIns="175735" tIns="140588" rIns="175735" bIns="140588"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77994">
                <a:tabLst>
                  <a:tab pos="860698" algn="l"/>
                </a:tabLst>
                <a:defRPr/>
              </a:pPr>
              <a:r>
                <a:rPr lang="en-US" sz="1961" dirty="0"/>
                <a:t>Azure IoT Edge </a:t>
              </a:r>
              <a:r>
                <a:rPr lang="en-US" sz="1343" i="1" dirty="0"/>
                <a:t>On Devices</a:t>
              </a:r>
            </a:p>
          </p:txBody>
        </p:sp>
        <p:sp>
          <p:nvSpPr>
            <p:cNvPr id="376" name="TextBox 375">
              <a:extLst>
                <a:ext uri="{FF2B5EF4-FFF2-40B4-BE49-F238E27FC236}">
                  <a16:creationId xmlns:a16="http://schemas.microsoft.com/office/drawing/2014/main" id="{145A4593-1999-4837-8CD9-CBE756DF1272}"/>
                </a:ext>
              </a:extLst>
            </p:cNvPr>
            <p:cNvSpPr txBox="1"/>
            <p:nvPr/>
          </p:nvSpPr>
          <p:spPr>
            <a:xfrm>
              <a:off x="10544210" y="4614129"/>
              <a:ext cx="2022639" cy="1126810"/>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1345" dirty="0">
                  <a:solidFill>
                    <a:srgbClr val="FFFFFF"/>
                  </a:solidFill>
                  <a:latin typeface="Segoe UI Semilight"/>
                </a:rPr>
                <a:t>Run on IoT Devices by deploying custom modules.</a:t>
              </a:r>
            </a:p>
            <a:p>
              <a:pPr defTabSz="896354">
                <a:lnSpc>
                  <a:spcPct val="90000"/>
                </a:lnSpc>
                <a:spcAft>
                  <a:spcPts val="576"/>
                </a:spcAft>
                <a:defRPr/>
              </a:pPr>
              <a:endParaRPr lang="en-US" sz="1345" dirty="0">
                <a:solidFill>
                  <a:srgbClr val="FFFFFF"/>
                </a:solidFill>
                <a:latin typeface="Segoe UI Semilight"/>
              </a:endParaRPr>
            </a:p>
          </p:txBody>
        </p:sp>
      </p:grpSp>
      <p:pic>
        <p:nvPicPr>
          <p:cNvPr id="1026" name="Picture 2" descr="Image result for azure iot">
            <a:extLst>
              <a:ext uri="{FF2B5EF4-FFF2-40B4-BE49-F238E27FC236}">
                <a16:creationId xmlns:a16="http://schemas.microsoft.com/office/drawing/2014/main" id="{3CF72C92-0A7B-4588-8FF3-0E3FBDB7A4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159" y="2810264"/>
            <a:ext cx="2358427" cy="123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02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anim calcmode="lin" valueType="num">
                                      <p:cBhvr>
                                        <p:cTn id="8" dur="1000" fill="hold"/>
                                        <p:tgtEl>
                                          <p:spTgt spid="379"/>
                                        </p:tgtEl>
                                        <p:attrNameLst>
                                          <p:attrName>ppt_x</p:attrName>
                                        </p:attrNameLst>
                                      </p:cBhvr>
                                      <p:tavLst>
                                        <p:tav tm="0">
                                          <p:val>
                                            <p:strVal val="#ppt_x"/>
                                          </p:val>
                                        </p:tav>
                                        <p:tav tm="100000">
                                          <p:val>
                                            <p:strVal val="#ppt_x"/>
                                          </p:val>
                                        </p:tav>
                                      </p:tavLst>
                                    </p:anim>
                                    <p:anim calcmode="lin" valueType="num">
                                      <p:cBhvr>
                                        <p:cTn id="9" dur="1000" fill="hold"/>
                                        <p:tgtEl>
                                          <p:spTgt spid="37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80"/>
                                        </p:tgtEl>
                                        <p:attrNameLst>
                                          <p:attrName>style.visibility</p:attrName>
                                        </p:attrNameLst>
                                      </p:cBhvr>
                                      <p:to>
                                        <p:strVal val="visible"/>
                                      </p:to>
                                    </p:set>
                                    <p:animEffect transition="in" filter="fade">
                                      <p:cBhvr>
                                        <p:cTn id="14" dur="1000"/>
                                        <p:tgtEl>
                                          <p:spTgt spid="380"/>
                                        </p:tgtEl>
                                      </p:cBhvr>
                                    </p:animEffect>
                                    <p:anim calcmode="lin" valueType="num">
                                      <p:cBhvr>
                                        <p:cTn id="15" dur="1000" fill="hold"/>
                                        <p:tgtEl>
                                          <p:spTgt spid="380"/>
                                        </p:tgtEl>
                                        <p:attrNameLst>
                                          <p:attrName>ppt_x</p:attrName>
                                        </p:attrNameLst>
                                      </p:cBhvr>
                                      <p:tavLst>
                                        <p:tav tm="0">
                                          <p:val>
                                            <p:strVal val="#ppt_x"/>
                                          </p:val>
                                        </p:tav>
                                        <p:tav tm="100000">
                                          <p:val>
                                            <p:strVal val="#ppt_x"/>
                                          </p:val>
                                        </p:tav>
                                      </p:tavLst>
                                    </p:anim>
                                    <p:anim calcmode="lin" valueType="num">
                                      <p:cBhvr>
                                        <p:cTn id="16" dur="1000" fill="hold"/>
                                        <p:tgtEl>
                                          <p:spTgt spid="38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81"/>
                                        </p:tgtEl>
                                        <p:attrNameLst>
                                          <p:attrName>style.visibility</p:attrName>
                                        </p:attrNameLst>
                                      </p:cBhvr>
                                      <p:to>
                                        <p:strVal val="visible"/>
                                      </p:to>
                                    </p:set>
                                    <p:animEffect transition="in" filter="fade">
                                      <p:cBhvr>
                                        <p:cTn id="21" dur="1000"/>
                                        <p:tgtEl>
                                          <p:spTgt spid="381"/>
                                        </p:tgtEl>
                                      </p:cBhvr>
                                    </p:animEffect>
                                    <p:anim calcmode="lin" valueType="num">
                                      <p:cBhvr>
                                        <p:cTn id="22" dur="1000" fill="hold"/>
                                        <p:tgtEl>
                                          <p:spTgt spid="381"/>
                                        </p:tgtEl>
                                        <p:attrNameLst>
                                          <p:attrName>ppt_x</p:attrName>
                                        </p:attrNameLst>
                                      </p:cBhvr>
                                      <p:tavLst>
                                        <p:tav tm="0">
                                          <p:val>
                                            <p:strVal val="#ppt_x"/>
                                          </p:val>
                                        </p:tav>
                                        <p:tav tm="100000">
                                          <p:val>
                                            <p:strVal val="#ppt_x"/>
                                          </p:val>
                                        </p:tav>
                                      </p:tavLst>
                                    </p:anim>
                                    <p:anim calcmode="lin" valueType="num">
                                      <p:cBhvr>
                                        <p:cTn id="23" dur="1000" fill="hold"/>
                                        <p:tgtEl>
                                          <p:spTgt spid="38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82"/>
                                        </p:tgtEl>
                                        <p:attrNameLst>
                                          <p:attrName>style.visibility</p:attrName>
                                        </p:attrNameLst>
                                      </p:cBhvr>
                                      <p:to>
                                        <p:strVal val="visible"/>
                                      </p:to>
                                    </p:set>
                                    <p:animEffect transition="in" filter="fade">
                                      <p:cBhvr>
                                        <p:cTn id="28" dur="1000"/>
                                        <p:tgtEl>
                                          <p:spTgt spid="382"/>
                                        </p:tgtEl>
                                      </p:cBhvr>
                                    </p:animEffect>
                                    <p:anim calcmode="lin" valueType="num">
                                      <p:cBhvr>
                                        <p:cTn id="29" dur="1000" fill="hold"/>
                                        <p:tgtEl>
                                          <p:spTgt spid="382"/>
                                        </p:tgtEl>
                                        <p:attrNameLst>
                                          <p:attrName>ppt_x</p:attrName>
                                        </p:attrNameLst>
                                      </p:cBhvr>
                                      <p:tavLst>
                                        <p:tav tm="0">
                                          <p:val>
                                            <p:strVal val="#ppt_x"/>
                                          </p:val>
                                        </p:tav>
                                        <p:tav tm="100000">
                                          <p:val>
                                            <p:strVal val="#ppt_x"/>
                                          </p:val>
                                        </p:tav>
                                      </p:tavLst>
                                    </p:anim>
                                    <p:anim calcmode="lin" valueType="num">
                                      <p:cBhvr>
                                        <p:cTn id="30" dur="1000" fill="hold"/>
                                        <p:tgtEl>
                                          <p:spTgt spid="38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83"/>
                                        </p:tgtEl>
                                        <p:attrNameLst>
                                          <p:attrName>style.visibility</p:attrName>
                                        </p:attrNameLst>
                                      </p:cBhvr>
                                      <p:to>
                                        <p:strVal val="visible"/>
                                      </p:to>
                                    </p:set>
                                    <p:animEffect transition="in" filter="fade">
                                      <p:cBhvr>
                                        <p:cTn id="35" dur="1000"/>
                                        <p:tgtEl>
                                          <p:spTgt spid="383"/>
                                        </p:tgtEl>
                                      </p:cBhvr>
                                    </p:animEffect>
                                    <p:anim calcmode="lin" valueType="num">
                                      <p:cBhvr>
                                        <p:cTn id="36" dur="1000" fill="hold"/>
                                        <p:tgtEl>
                                          <p:spTgt spid="383"/>
                                        </p:tgtEl>
                                        <p:attrNameLst>
                                          <p:attrName>ppt_x</p:attrName>
                                        </p:attrNameLst>
                                      </p:cBhvr>
                                      <p:tavLst>
                                        <p:tav tm="0">
                                          <p:val>
                                            <p:strVal val="#ppt_x"/>
                                          </p:val>
                                        </p:tav>
                                        <p:tav tm="100000">
                                          <p:val>
                                            <p:strVal val="#ppt_x"/>
                                          </p:val>
                                        </p:tav>
                                      </p:tavLst>
                                    </p:anim>
                                    <p:anim calcmode="lin" valueType="num">
                                      <p:cBhvr>
                                        <p:cTn id="37" dur="1000" fill="hold"/>
                                        <p:tgtEl>
                                          <p:spTgt spid="38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1000"/>
                                        <p:tgtEl>
                                          <p:spTgt spid="1026"/>
                                        </p:tgtEl>
                                      </p:cBhvr>
                                    </p:animEffect>
                                    <p:anim calcmode="lin" valueType="num">
                                      <p:cBhvr>
                                        <p:cTn id="43" dur="1000" fill="hold"/>
                                        <p:tgtEl>
                                          <p:spTgt spid="1026"/>
                                        </p:tgtEl>
                                        <p:attrNameLst>
                                          <p:attrName>ppt_x</p:attrName>
                                        </p:attrNameLst>
                                      </p:cBhvr>
                                      <p:tavLst>
                                        <p:tav tm="0">
                                          <p:val>
                                            <p:strVal val="#ppt_x"/>
                                          </p:val>
                                        </p:tav>
                                        <p:tav tm="100000">
                                          <p:val>
                                            <p:strVal val="#ppt_x"/>
                                          </p:val>
                                        </p:tav>
                                      </p:tavLst>
                                    </p:anim>
                                    <p:anim calcmode="lin" valueType="num">
                                      <p:cBhvr>
                                        <p:cTn id="44" dur="1000" fill="hold"/>
                                        <p:tgtEl>
                                          <p:spTgt spid="102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84"/>
                                        </p:tgtEl>
                                        <p:attrNameLst>
                                          <p:attrName>style.visibility</p:attrName>
                                        </p:attrNameLst>
                                      </p:cBhvr>
                                      <p:to>
                                        <p:strVal val="visible"/>
                                      </p:to>
                                    </p:set>
                                    <p:animEffect transition="in" filter="fade">
                                      <p:cBhvr>
                                        <p:cTn id="47" dur="1000"/>
                                        <p:tgtEl>
                                          <p:spTgt spid="384"/>
                                        </p:tgtEl>
                                      </p:cBhvr>
                                    </p:animEffect>
                                    <p:anim calcmode="lin" valueType="num">
                                      <p:cBhvr>
                                        <p:cTn id="48" dur="1000" fill="hold"/>
                                        <p:tgtEl>
                                          <p:spTgt spid="384"/>
                                        </p:tgtEl>
                                        <p:attrNameLst>
                                          <p:attrName>ppt_x</p:attrName>
                                        </p:attrNameLst>
                                      </p:cBhvr>
                                      <p:tavLst>
                                        <p:tav tm="0">
                                          <p:val>
                                            <p:strVal val="#ppt_x"/>
                                          </p:val>
                                        </p:tav>
                                        <p:tav tm="100000">
                                          <p:val>
                                            <p:strVal val="#ppt_x"/>
                                          </p:val>
                                        </p:tav>
                                      </p:tavLst>
                                    </p:anim>
                                    <p:anim calcmode="lin" valueType="num">
                                      <p:cBhvr>
                                        <p:cTn id="49" dur="1000" fill="hold"/>
                                        <p:tgtEl>
                                          <p:spTgt spid="3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E733D65-7B65-433E-BA41-46F1B5B08F28}"/>
              </a:ext>
            </a:extLst>
          </p:cNvPr>
          <p:cNvGraphicFramePr>
            <a:graphicFrameLocks noGrp="1"/>
          </p:cNvGraphicFramePr>
          <p:nvPr>
            <p:extLst/>
          </p:nvPr>
        </p:nvGraphicFramePr>
        <p:xfrm>
          <a:off x="463677" y="1976966"/>
          <a:ext cx="11264646" cy="3571240"/>
        </p:xfrm>
        <a:graphic>
          <a:graphicData uri="http://schemas.openxmlformats.org/drawingml/2006/table">
            <a:tbl>
              <a:tblPr firstRow="1" bandRow="1">
                <a:tableStyleId>{5C22544A-7EE6-4342-B048-85BDC9FD1C3A}</a:tableStyleId>
              </a:tblPr>
              <a:tblGrid>
                <a:gridCol w="2816163">
                  <a:extLst>
                    <a:ext uri="{9D8B030D-6E8A-4147-A177-3AD203B41FA5}">
                      <a16:colId xmlns:a16="http://schemas.microsoft.com/office/drawing/2014/main" val="2194128788"/>
                    </a:ext>
                  </a:extLst>
                </a:gridCol>
                <a:gridCol w="2607753">
                  <a:extLst>
                    <a:ext uri="{9D8B030D-6E8A-4147-A177-3AD203B41FA5}">
                      <a16:colId xmlns:a16="http://schemas.microsoft.com/office/drawing/2014/main" val="3432942253"/>
                    </a:ext>
                  </a:extLst>
                </a:gridCol>
                <a:gridCol w="4023425">
                  <a:extLst>
                    <a:ext uri="{9D8B030D-6E8A-4147-A177-3AD203B41FA5}">
                      <a16:colId xmlns:a16="http://schemas.microsoft.com/office/drawing/2014/main" val="1157266450"/>
                    </a:ext>
                  </a:extLst>
                </a:gridCol>
                <a:gridCol w="1817305">
                  <a:extLst>
                    <a:ext uri="{9D8B030D-6E8A-4147-A177-3AD203B41FA5}">
                      <a16:colId xmlns:a16="http://schemas.microsoft.com/office/drawing/2014/main" val="3244639305"/>
                    </a:ext>
                  </a:extLst>
                </a:gridCol>
              </a:tblGrid>
              <a:tr h="370840">
                <a:tc>
                  <a:txBody>
                    <a:bodyPr/>
                    <a:lstStyle/>
                    <a:p>
                      <a:r>
                        <a:rPr lang="en-US" dirty="0"/>
                        <a:t>Editor</a:t>
                      </a:r>
                    </a:p>
                  </a:txBody>
                  <a:tcPr/>
                </a:tc>
                <a:tc>
                  <a:txBody>
                    <a:bodyPr/>
                    <a:lstStyle/>
                    <a:p>
                      <a:r>
                        <a:rPr lang="en-US" dirty="0"/>
                        <a:t>Languages</a:t>
                      </a:r>
                    </a:p>
                  </a:txBody>
                  <a:tcPr/>
                </a:tc>
                <a:tc>
                  <a:txBody>
                    <a:bodyPr/>
                    <a:lstStyle/>
                    <a:p>
                      <a:r>
                        <a:rPr lang="en-US" dirty="0"/>
                        <a:t>Features</a:t>
                      </a:r>
                    </a:p>
                  </a:txBody>
                  <a:tcPr/>
                </a:tc>
                <a:tc>
                  <a:txBody>
                    <a:bodyPr/>
                    <a:lstStyle/>
                    <a:p>
                      <a:r>
                        <a:rPr lang="en-US" dirty="0"/>
                        <a:t>Platform</a:t>
                      </a:r>
                    </a:p>
                  </a:txBody>
                  <a:tcPr/>
                </a:tc>
                <a:extLst>
                  <a:ext uri="{0D108BD9-81ED-4DB2-BD59-A6C34878D82A}">
                    <a16:rowId xmlns:a16="http://schemas.microsoft.com/office/drawing/2014/main" val="2931928903"/>
                  </a:ext>
                </a:extLst>
              </a:tr>
              <a:tr h="370840">
                <a:tc>
                  <a:txBody>
                    <a:bodyPr/>
                    <a:lstStyle/>
                    <a:p>
                      <a:r>
                        <a:rPr lang="en-US" dirty="0"/>
                        <a:t>Azure Portal</a:t>
                      </a:r>
                    </a:p>
                  </a:txBody>
                  <a:tcPr/>
                </a:tc>
                <a:tc>
                  <a:txBody>
                    <a:bodyPr/>
                    <a:lstStyle/>
                    <a:p>
                      <a:r>
                        <a:rPr lang="en-US" dirty="0"/>
                        <a:t>C# / F# (script), </a:t>
                      </a:r>
                    </a:p>
                    <a:p>
                      <a:r>
                        <a:rPr lang="en-US" dirty="0"/>
                        <a:t>Node.JS</a:t>
                      </a:r>
                    </a:p>
                  </a:txBody>
                  <a:tcPr/>
                </a:tc>
                <a:tc>
                  <a:txBody>
                    <a:bodyPr/>
                    <a:lstStyle/>
                    <a:p>
                      <a:r>
                        <a:rPr lang="en-US" dirty="0"/>
                        <a:t>Browser-based; host compiler; automatic dependencies </a:t>
                      </a:r>
                      <a:r>
                        <a:rPr lang="en-US" dirty="0" err="1"/>
                        <a:t>mgmt</a:t>
                      </a:r>
                      <a:endParaRPr lang="en-US" dirty="0"/>
                    </a:p>
                  </a:txBody>
                  <a:tcPr/>
                </a:tc>
                <a:tc>
                  <a:txBody>
                    <a:bodyPr/>
                    <a:lstStyle/>
                    <a:p>
                      <a:r>
                        <a:rPr lang="en-US" dirty="0"/>
                        <a:t>Any</a:t>
                      </a:r>
                    </a:p>
                  </a:txBody>
                  <a:tcPr/>
                </a:tc>
                <a:extLst>
                  <a:ext uri="{0D108BD9-81ED-4DB2-BD59-A6C34878D82A}">
                    <a16:rowId xmlns:a16="http://schemas.microsoft.com/office/drawing/2014/main" val="1812917760"/>
                  </a:ext>
                </a:extLst>
              </a:tr>
              <a:tr h="370840">
                <a:tc>
                  <a:txBody>
                    <a:bodyPr/>
                    <a:lstStyle/>
                    <a:p>
                      <a:r>
                        <a:rPr lang="en-US" dirty="0"/>
                        <a:t>Visual Studio Code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 / F# (class library), Node.JS, Java </a:t>
                      </a:r>
                    </a:p>
                  </a:txBody>
                  <a:tcPr/>
                </a:tc>
                <a:tc>
                  <a:txBody>
                    <a:bodyPr/>
                    <a:lstStyle/>
                    <a:p>
                      <a:r>
                        <a:rPr lang="en-US" dirty="0"/>
                        <a:t>Lightweight; tons of extensions; local debugging</a:t>
                      </a:r>
                    </a:p>
                  </a:txBody>
                  <a:tcPr/>
                </a:tc>
                <a:tc>
                  <a:txBody>
                    <a:bodyPr/>
                    <a:lstStyle/>
                    <a:p>
                      <a:r>
                        <a:rPr lang="en-US" dirty="0"/>
                        <a:t>Any</a:t>
                      </a:r>
                    </a:p>
                  </a:txBody>
                  <a:tcPr/>
                </a:tc>
                <a:extLst>
                  <a:ext uri="{0D108BD9-81ED-4DB2-BD59-A6C34878D82A}">
                    <a16:rowId xmlns:a16="http://schemas.microsoft.com/office/drawing/2014/main" val="170656617"/>
                  </a:ext>
                </a:extLst>
              </a:tr>
              <a:tr h="370840">
                <a:tc>
                  <a:txBody>
                    <a:bodyPr/>
                    <a:lstStyle/>
                    <a:p>
                      <a:r>
                        <a:rPr lang="en-US" dirty="0"/>
                        <a:t>Visual Studio</a:t>
                      </a:r>
                    </a:p>
                  </a:txBody>
                  <a:tcPr/>
                </a:tc>
                <a:tc>
                  <a:txBody>
                    <a:bodyPr/>
                    <a:lstStyle/>
                    <a:p>
                      <a:r>
                        <a:rPr lang="en-US" dirty="0"/>
                        <a:t>C# / F# (class library)</a:t>
                      </a:r>
                    </a:p>
                  </a:txBody>
                  <a:tcPr/>
                </a:tc>
                <a:tc>
                  <a:txBody>
                    <a:bodyPr/>
                    <a:lstStyle/>
                    <a:p>
                      <a:r>
                        <a:rPr lang="en-US" dirty="0"/>
                        <a:t>Remote debugging; cloud explorer; rich project types</a:t>
                      </a:r>
                    </a:p>
                  </a:txBody>
                  <a:tcPr/>
                </a:tc>
                <a:tc>
                  <a:txBody>
                    <a:bodyPr/>
                    <a:lstStyle/>
                    <a:p>
                      <a:pPr>
                        <a:buNone/>
                      </a:pPr>
                      <a:r>
                        <a:rPr lang="en-US" dirty="0"/>
                        <a:t>Windows / Mac</a:t>
                      </a:r>
                    </a:p>
                  </a:txBody>
                  <a:tcPr/>
                </a:tc>
                <a:extLst>
                  <a:ext uri="{0D108BD9-81ED-4DB2-BD59-A6C34878D82A}">
                    <a16:rowId xmlns:a16="http://schemas.microsoft.com/office/drawing/2014/main" val="534391587"/>
                  </a:ext>
                </a:extLst>
              </a:tr>
              <a:tr h="370840">
                <a:tc>
                  <a:txBody>
                    <a:bodyPr/>
                    <a:lstStyle/>
                    <a:p>
                      <a:r>
                        <a:rPr lang="en-US" dirty="0"/>
                        <a:t>IntelliJ</a:t>
                      </a:r>
                    </a:p>
                  </a:txBody>
                  <a:tcPr/>
                </a:tc>
                <a:tc>
                  <a:txBody>
                    <a:bodyPr/>
                    <a:lstStyle/>
                    <a:p>
                      <a:r>
                        <a:rPr lang="en-US" dirty="0"/>
                        <a:t>Java</a:t>
                      </a:r>
                    </a:p>
                  </a:txBody>
                  <a:tcPr/>
                </a:tc>
                <a:tc>
                  <a:txBody>
                    <a:bodyPr/>
                    <a:lstStyle/>
                    <a:p>
                      <a:r>
                        <a:rPr lang="en-US" dirty="0"/>
                        <a:t>Refactoring; Smart Completion; Maven integration</a:t>
                      </a:r>
                    </a:p>
                  </a:txBody>
                  <a:tcPr/>
                </a:tc>
                <a:tc>
                  <a:txBody>
                    <a:bodyPr/>
                    <a:lstStyle/>
                    <a:p>
                      <a:r>
                        <a:rPr lang="en-US" dirty="0"/>
                        <a:t>Any</a:t>
                      </a:r>
                    </a:p>
                  </a:txBody>
                  <a:tcPr/>
                </a:tc>
                <a:extLst>
                  <a:ext uri="{0D108BD9-81ED-4DB2-BD59-A6C34878D82A}">
                    <a16:rowId xmlns:a16="http://schemas.microsoft.com/office/drawing/2014/main" val="841587083"/>
                  </a:ext>
                </a:extLst>
              </a:tr>
              <a:tr h="370840">
                <a:tc>
                  <a:txBody>
                    <a:bodyPr/>
                    <a:lstStyle/>
                    <a:p>
                      <a:r>
                        <a:rPr lang="en-US" dirty="0"/>
                        <a:t>Note taking file editor + Functions Core Tools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 / F# (class library), Node.JS</a:t>
                      </a:r>
                    </a:p>
                  </a:txBody>
                  <a:tcPr/>
                </a:tc>
                <a:tc>
                  <a:txBody>
                    <a:bodyPr/>
                    <a:lstStyle/>
                    <a:p>
                      <a:r>
                        <a:rPr lang="en-US" dirty="0"/>
                        <a:t>Minimalism; traditional-style</a:t>
                      </a:r>
                    </a:p>
                  </a:txBody>
                  <a:tcPr/>
                </a:tc>
                <a:tc>
                  <a:txBody>
                    <a:bodyPr/>
                    <a:lstStyle/>
                    <a:p>
                      <a:r>
                        <a:rPr lang="en-US" dirty="0"/>
                        <a:t>Any</a:t>
                      </a:r>
                    </a:p>
                  </a:txBody>
                  <a:tcPr/>
                </a:tc>
                <a:extLst>
                  <a:ext uri="{0D108BD9-81ED-4DB2-BD59-A6C34878D82A}">
                    <a16:rowId xmlns:a16="http://schemas.microsoft.com/office/drawing/2014/main" val="1173844976"/>
                  </a:ext>
                </a:extLst>
              </a:tr>
            </a:tbl>
          </a:graphicData>
        </a:graphic>
      </p:graphicFrame>
      <p:sp>
        <p:nvSpPr>
          <p:cNvPr id="5" name="Title 4">
            <a:extLst>
              <a:ext uri="{FF2B5EF4-FFF2-40B4-BE49-F238E27FC236}">
                <a16:creationId xmlns:a16="http://schemas.microsoft.com/office/drawing/2014/main" id="{14D057D6-410E-4630-BE88-93A419923F0C}"/>
              </a:ext>
            </a:extLst>
          </p:cNvPr>
          <p:cNvSpPr>
            <a:spLocks noGrp="1"/>
          </p:cNvSpPr>
          <p:nvPr>
            <p:ph type="title"/>
          </p:nvPr>
        </p:nvSpPr>
        <p:spPr/>
        <p:txBody>
          <a:bodyPr/>
          <a:lstStyle/>
          <a:p>
            <a:r>
              <a:rPr lang="en-US" dirty="0"/>
              <a:t>Your Language, Your IDE</a:t>
            </a:r>
          </a:p>
        </p:txBody>
      </p:sp>
    </p:spTree>
    <p:extLst>
      <p:ext uri="{BB962C8B-B14F-4D97-AF65-F5344CB8AC3E}">
        <p14:creationId xmlns:p14="http://schemas.microsoft.com/office/powerpoint/2010/main" val="5587508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dirty="0">
                <a:gradFill>
                  <a:gsLst>
                    <a:gs pos="2917">
                      <a:srgbClr val="FFFFFF"/>
                    </a:gs>
                    <a:gs pos="30000">
                      <a:srgbClr val="FFFFFF"/>
                    </a:gs>
                  </a:gsLst>
                  <a:lin ang="5400000" scaled="0"/>
                </a:gradFill>
                <a:latin typeface="Segoe UI Light"/>
              </a:rPr>
              <a:t>Functions triggers and bindings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230763"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0E089583-FEC4-404A-9FD6-46C721E30CB0}"/>
              </a:ext>
            </a:extLst>
          </p:cNvPr>
          <p:cNvPicPr>
            <a:picLocks noChangeAspect="1"/>
          </p:cNvPicPr>
          <p:nvPr/>
        </p:nvPicPr>
        <p:blipFill>
          <a:blip r:embed="rId3"/>
          <a:stretch>
            <a:fillRect/>
          </a:stretch>
        </p:blipFill>
        <p:spPr>
          <a:xfrm>
            <a:off x="4071050" y="974"/>
            <a:ext cx="8120950" cy="6857027"/>
          </a:xfrm>
          <a:prstGeom prst="rect">
            <a:avLst/>
          </a:prstGeom>
        </p:spPr>
      </p:pic>
    </p:spTree>
    <p:extLst>
      <p:ext uri="{BB962C8B-B14F-4D97-AF65-F5344CB8AC3E}">
        <p14:creationId xmlns:p14="http://schemas.microsoft.com/office/powerpoint/2010/main" val="6593326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8080" y="254919"/>
            <a:ext cx="11655840" cy="899665"/>
          </a:xfrm>
        </p:spPr>
        <p:txBody>
          <a:bodyPr/>
          <a:lstStyle/>
          <a:p>
            <a:r>
              <a:rPr lang="en-US"/>
              <a:t>Serverless </a:t>
            </a:r>
            <a:r>
              <a:rPr lang="en-US" sz="4400"/>
              <a:t>Programming</a:t>
            </a:r>
            <a:r>
              <a:rPr lang="en-US"/>
              <a:t> Model - Best Practices</a:t>
            </a:r>
          </a:p>
        </p:txBody>
      </p:sp>
      <p:grpSp>
        <p:nvGrpSpPr>
          <p:cNvPr id="70" name="Group 69"/>
          <p:cNvGrpSpPr/>
          <p:nvPr/>
        </p:nvGrpSpPr>
        <p:grpSpPr>
          <a:xfrm>
            <a:off x="648861" y="2949478"/>
            <a:ext cx="7145254" cy="538836"/>
            <a:chOff x="459485" y="1210579"/>
            <a:chExt cx="7288531" cy="549641"/>
          </a:xfrm>
        </p:grpSpPr>
        <p:sp>
          <p:nvSpPr>
            <p:cNvPr id="26" name="Content Placeholder 2"/>
            <p:cNvSpPr txBox="1">
              <a:spLocks/>
            </p:cNvSpPr>
            <p:nvPr/>
          </p:nvSpPr>
          <p:spPr>
            <a:xfrm>
              <a:off x="1029716" y="1241050"/>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One Task per Function (“do one thing”)</a:t>
              </a:r>
            </a:p>
          </p:txBody>
        </p:sp>
        <p:grpSp>
          <p:nvGrpSpPr>
            <p:cNvPr id="2" name="Group 1"/>
            <p:cNvGrpSpPr/>
            <p:nvPr/>
          </p:nvGrpSpPr>
          <p:grpSpPr>
            <a:xfrm>
              <a:off x="459485" y="1210579"/>
              <a:ext cx="549641" cy="549641"/>
              <a:chOff x="451865" y="1195339"/>
              <a:chExt cx="666750" cy="666750"/>
            </a:xfrm>
          </p:grpSpPr>
          <p:sp>
            <p:nvSpPr>
              <p:cNvPr id="27" name="Oval 2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11"/>
              <p:cNvGrpSpPr>
                <a:grpSpLocks noChangeAspect="1"/>
              </p:cNvGrpSpPr>
              <p:nvPr/>
            </p:nvGrpSpPr>
            <p:grpSpPr bwMode="auto">
              <a:xfrm>
                <a:off x="624134" y="1369496"/>
                <a:ext cx="322213" cy="318437"/>
                <a:chOff x="3186" y="2339"/>
                <a:chExt cx="256" cy="253"/>
              </a:xfrm>
            </p:grpSpPr>
            <p:sp>
              <p:nvSpPr>
                <p:cNvPr id="2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9" name="Group 68"/>
          <p:cNvGrpSpPr/>
          <p:nvPr/>
        </p:nvGrpSpPr>
        <p:grpSpPr>
          <a:xfrm>
            <a:off x="648861" y="3802282"/>
            <a:ext cx="7145253" cy="538836"/>
            <a:chOff x="459485" y="1896550"/>
            <a:chExt cx="7288530" cy="549641"/>
          </a:xfrm>
        </p:grpSpPr>
        <p:sp>
          <p:nvSpPr>
            <p:cNvPr id="31" name="Content Placeholder 2"/>
            <p:cNvSpPr txBox="1">
              <a:spLocks/>
            </p:cNvSpPr>
            <p:nvPr/>
          </p:nvSpPr>
          <p:spPr>
            <a:xfrm>
              <a:off x="1029715" y="1927021"/>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Functions should finish as quickly as possible</a:t>
              </a:r>
            </a:p>
          </p:txBody>
        </p:sp>
        <p:grpSp>
          <p:nvGrpSpPr>
            <p:cNvPr id="36" name="Group 35"/>
            <p:cNvGrpSpPr/>
            <p:nvPr/>
          </p:nvGrpSpPr>
          <p:grpSpPr>
            <a:xfrm>
              <a:off x="459485" y="1896550"/>
              <a:ext cx="549641" cy="549641"/>
              <a:chOff x="451865" y="1195339"/>
              <a:chExt cx="666750" cy="666750"/>
            </a:xfrm>
          </p:grpSpPr>
          <p:sp>
            <p:nvSpPr>
              <p:cNvPr id="37" name="Oval 3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11"/>
              <p:cNvGrpSpPr>
                <a:grpSpLocks noChangeAspect="1"/>
              </p:cNvGrpSpPr>
              <p:nvPr/>
            </p:nvGrpSpPr>
            <p:grpSpPr bwMode="auto">
              <a:xfrm>
                <a:off x="624134" y="1369496"/>
                <a:ext cx="322213" cy="318437"/>
                <a:chOff x="3186" y="2339"/>
                <a:chExt cx="256" cy="253"/>
              </a:xfrm>
            </p:grpSpPr>
            <p:sp>
              <p:nvSpPr>
                <p:cNvPr id="3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8" name="Group 67"/>
          <p:cNvGrpSpPr/>
          <p:nvPr/>
        </p:nvGrpSpPr>
        <p:grpSpPr>
          <a:xfrm>
            <a:off x="648860" y="1265133"/>
            <a:ext cx="8452903" cy="546453"/>
            <a:chOff x="459485" y="2582521"/>
            <a:chExt cx="7194070" cy="557411"/>
          </a:xfrm>
        </p:grpSpPr>
        <p:sp>
          <p:nvSpPr>
            <p:cNvPr id="16" name="Content Placeholder 2"/>
            <p:cNvSpPr txBox="1">
              <a:spLocks/>
            </p:cNvSpPr>
            <p:nvPr/>
          </p:nvSpPr>
          <p:spPr>
            <a:xfrm>
              <a:off x="935255" y="2606095"/>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Functions logic should be stateless (minimize state)</a:t>
              </a:r>
            </a:p>
          </p:txBody>
        </p:sp>
        <p:grpSp>
          <p:nvGrpSpPr>
            <p:cNvPr id="41" name="Group 40"/>
            <p:cNvGrpSpPr/>
            <p:nvPr/>
          </p:nvGrpSpPr>
          <p:grpSpPr>
            <a:xfrm>
              <a:off x="459485" y="2582521"/>
              <a:ext cx="475770" cy="557411"/>
              <a:chOff x="451865" y="1195338"/>
              <a:chExt cx="577140" cy="676175"/>
            </a:xfrm>
          </p:grpSpPr>
          <p:sp>
            <p:nvSpPr>
              <p:cNvPr id="42" name="Oval 41"/>
              <p:cNvSpPr/>
              <p:nvPr/>
            </p:nvSpPr>
            <p:spPr bwMode="auto">
              <a:xfrm>
                <a:off x="451865" y="1195338"/>
                <a:ext cx="577140" cy="67617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11"/>
              <p:cNvGrpSpPr>
                <a:grpSpLocks noChangeAspect="1"/>
              </p:cNvGrpSpPr>
              <p:nvPr/>
            </p:nvGrpSpPr>
            <p:grpSpPr bwMode="auto">
              <a:xfrm>
                <a:off x="624134" y="1369164"/>
                <a:ext cx="322213" cy="318401"/>
                <a:chOff x="3186" y="2339"/>
                <a:chExt cx="256" cy="253"/>
              </a:xfrm>
            </p:grpSpPr>
            <p:sp>
              <p:nvSpPr>
                <p:cNvPr id="44"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7" name="Group 66"/>
          <p:cNvGrpSpPr/>
          <p:nvPr/>
        </p:nvGrpSpPr>
        <p:grpSpPr>
          <a:xfrm>
            <a:off x="648861" y="2096674"/>
            <a:ext cx="7145254" cy="538836"/>
            <a:chOff x="459485" y="3268492"/>
            <a:chExt cx="7288531" cy="549641"/>
          </a:xfrm>
        </p:grpSpPr>
        <p:sp>
          <p:nvSpPr>
            <p:cNvPr id="21" name="Content Placeholder 2"/>
            <p:cNvSpPr txBox="1">
              <a:spLocks/>
            </p:cNvSpPr>
            <p:nvPr/>
          </p:nvSpPr>
          <p:spPr>
            <a:xfrm>
              <a:off x="1029716" y="3298963"/>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Functions should be idempotent</a:t>
              </a:r>
            </a:p>
          </p:txBody>
        </p:sp>
        <p:grpSp>
          <p:nvGrpSpPr>
            <p:cNvPr id="46" name="Group 45"/>
            <p:cNvGrpSpPr/>
            <p:nvPr/>
          </p:nvGrpSpPr>
          <p:grpSpPr>
            <a:xfrm>
              <a:off x="459485" y="3268492"/>
              <a:ext cx="549641" cy="549641"/>
              <a:chOff x="451865" y="1195339"/>
              <a:chExt cx="666750" cy="666750"/>
            </a:xfrm>
          </p:grpSpPr>
          <p:sp>
            <p:nvSpPr>
              <p:cNvPr id="47" name="Oval 4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11"/>
              <p:cNvGrpSpPr>
                <a:grpSpLocks noChangeAspect="1"/>
              </p:cNvGrpSpPr>
              <p:nvPr/>
            </p:nvGrpSpPr>
            <p:grpSpPr bwMode="auto">
              <a:xfrm>
                <a:off x="624134" y="1369496"/>
                <a:ext cx="322213" cy="318437"/>
                <a:chOff x="3186" y="2339"/>
                <a:chExt cx="256" cy="253"/>
              </a:xfrm>
            </p:grpSpPr>
            <p:sp>
              <p:nvSpPr>
                <p:cNvPr id="4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71" name="Group 70">
            <a:extLst>
              <a:ext uri="{FF2B5EF4-FFF2-40B4-BE49-F238E27FC236}">
                <a16:creationId xmlns:a16="http://schemas.microsoft.com/office/drawing/2014/main" id="{143C74D0-3F41-4A2F-A01E-44DFF77ED786}"/>
              </a:ext>
            </a:extLst>
          </p:cNvPr>
          <p:cNvGrpSpPr/>
          <p:nvPr/>
        </p:nvGrpSpPr>
        <p:grpSpPr>
          <a:xfrm>
            <a:off x="648861" y="4655086"/>
            <a:ext cx="7145253" cy="538836"/>
            <a:chOff x="459485" y="1896550"/>
            <a:chExt cx="7288530" cy="549641"/>
          </a:xfrm>
        </p:grpSpPr>
        <p:sp>
          <p:nvSpPr>
            <p:cNvPr id="72" name="Content Placeholder 2">
              <a:extLst>
                <a:ext uri="{FF2B5EF4-FFF2-40B4-BE49-F238E27FC236}">
                  <a16:creationId xmlns:a16="http://schemas.microsoft.com/office/drawing/2014/main" id="{14383758-BB7B-4AAE-BB8F-AFA904045871}"/>
                </a:ext>
              </a:extLst>
            </p:cNvPr>
            <p:cNvSpPr txBox="1">
              <a:spLocks/>
            </p:cNvSpPr>
            <p:nvPr/>
          </p:nvSpPr>
          <p:spPr>
            <a:xfrm>
              <a:off x="1029715" y="1927021"/>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Avoid Recursions</a:t>
              </a:r>
            </a:p>
          </p:txBody>
        </p:sp>
        <p:grpSp>
          <p:nvGrpSpPr>
            <p:cNvPr id="73" name="Group 72">
              <a:extLst>
                <a:ext uri="{FF2B5EF4-FFF2-40B4-BE49-F238E27FC236}">
                  <a16:creationId xmlns:a16="http://schemas.microsoft.com/office/drawing/2014/main" id="{4D4B45B4-0E29-497D-929B-E927EE2B1068}"/>
                </a:ext>
              </a:extLst>
            </p:cNvPr>
            <p:cNvGrpSpPr/>
            <p:nvPr/>
          </p:nvGrpSpPr>
          <p:grpSpPr>
            <a:xfrm>
              <a:off x="459485" y="1896550"/>
              <a:ext cx="549641" cy="549641"/>
              <a:chOff x="451865" y="1195339"/>
              <a:chExt cx="666750" cy="666750"/>
            </a:xfrm>
          </p:grpSpPr>
          <p:sp>
            <p:nvSpPr>
              <p:cNvPr id="74" name="Oval 73">
                <a:extLst>
                  <a:ext uri="{FF2B5EF4-FFF2-40B4-BE49-F238E27FC236}">
                    <a16:creationId xmlns:a16="http://schemas.microsoft.com/office/drawing/2014/main" id="{D49D250B-9268-4652-87C9-B6A138B6C6D7}"/>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11">
                <a:extLst>
                  <a:ext uri="{FF2B5EF4-FFF2-40B4-BE49-F238E27FC236}">
                    <a16:creationId xmlns:a16="http://schemas.microsoft.com/office/drawing/2014/main" id="{3EE24603-EDC5-4D68-AEDA-0B56D1D300FF}"/>
                  </a:ext>
                </a:extLst>
              </p:cNvPr>
              <p:cNvGrpSpPr>
                <a:grpSpLocks noChangeAspect="1"/>
              </p:cNvGrpSpPr>
              <p:nvPr/>
            </p:nvGrpSpPr>
            <p:grpSpPr bwMode="auto">
              <a:xfrm>
                <a:off x="624134" y="1369496"/>
                <a:ext cx="322213" cy="318437"/>
                <a:chOff x="3186" y="2339"/>
                <a:chExt cx="256" cy="253"/>
              </a:xfrm>
            </p:grpSpPr>
            <p:sp>
              <p:nvSpPr>
                <p:cNvPr id="76" name="Line 12">
                  <a:extLst>
                    <a:ext uri="{FF2B5EF4-FFF2-40B4-BE49-F238E27FC236}">
                      <a16:creationId xmlns:a16="http://schemas.microsoft.com/office/drawing/2014/main" id="{0AAF9618-71C8-4439-ACA7-2D6CFECA65BF}"/>
                    </a:ext>
                  </a:extLst>
                </p:cNvPr>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13">
                  <a:extLst>
                    <a:ext uri="{FF2B5EF4-FFF2-40B4-BE49-F238E27FC236}">
                      <a16:creationId xmlns:a16="http://schemas.microsoft.com/office/drawing/2014/main" id="{92F736E8-70C0-4D30-B906-848F458E07DC}"/>
                    </a:ext>
                  </a:extLst>
                </p:cNvPr>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78" name="Group 77">
            <a:extLst>
              <a:ext uri="{FF2B5EF4-FFF2-40B4-BE49-F238E27FC236}">
                <a16:creationId xmlns:a16="http://schemas.microsoft.com/office/drawing/2014/main" id="{F69D28BF-2D83-4E9A-901E-85F2A54E4A4E}"/>
              </a:ext>
            </a:extLst>
          </p:cNvPr>
          <p:cNvGrpSpPr/>
          <p:nvPr/>
        </p:nvGrpSpPr>
        <p:grpSpPr>
          <a:xfrm>
            <a:off x="648861" y="5507891"/>
            <a:ext cx="7145253" cy="538836"/>
            <a:chOff x="459485" y="1896550"/>
            <a:chExt cx="7288530" cy="549641"/>
          </a:xfrm>
        </p:grpSpPr>
        <p:sp>
          <p:nvSpPr>
            <p:cNvPr id="79" name="Content Placeholder 2">
              <a:extLst>
                <a:ext uri="{FF2B5EF4-FFF2-40B4-BE49-F238E27FC236}">
                  <a16:creationId xmlns:a16="http://schemas.microsoft.com/office/drawing/2014/main" id="{1D89AD98-FEB3-4E1A-987C-DF5203EBC79E}"/>
                </a:ext>
              </a:extLst>
            </p:cNvPr>
            <p:cNvSpPr txBox="1">
              <a:spLocks/>
            </p:cNvSpPr>
            <p:nvPr/>
          </p:nvSpPr>
          <p:spPr>
            <a:xfrm>
              <a:off x="1029715" y="1927021"/>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Concurrency Limitations and Rate Limits</a:t>
              </a:r>
            </a:p>
          </p:txBody>
        </p:sp>
        <p:grpSp>
          <p:nvGrpSpPr>
            <p:cNvPr id="80" name="Group 79">
              <a:extLst>
                <a:ext uri="{FF2B5EF4-FFF2-40B4-BE49-F238E27FC236}">
                  <a16:creationId xmlns:a16="http://schemas.microsoft.com/office/drawing/2014/main" id="{7A112C8F-C91A-4ABA-AF50-3DB101561D56}"/>
                </a:ext>
              </a:extLst>
            </p:cNvPr>
            <p:cNvGrpSpPr/>
            <p:nvPr/>
          </p:nvGrpSpPr>
          <p:grpSpPr>
            <a:xfrm>
              <a:off x="459485" y="1896550"/>
              <a:ext cx="549641" cy="549641"/>
              <a:chOff x="451865" y="1195339"/>
              <a:chExt cx="666750" cy="666750"/>
            </a:xfrm>
          </p:grpSpPr>
          <p:sp>
            <p:nvSpPr>
              <p:cNvPr id="81" name="Oval 80">
                <a:extLst>
                  <a:ext uri="{FF2B5EF4-FFF2-40B4-BE49-F238E27FC236}">
                    <a16:creationId xmlns:a16="http://schemas.microsoft.com/office/drawing/2014/main" id="{7D0205A1-50EF-4CFF-B63C-691A9CEDFE01}"/>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11">
                <a:extLst>
                  <a:ext uri="{FF2B5EF4-FFF2-40B4-BE49-F238E27FC236}">
                    <a16:creationId xmlns:a16="http://schemas.microsoft.com/office/drawing/2014/main" id="{C44C7014-D4F3-44E5-8F5D-5C95C03B249D}"/>
                  </a:ext>
                </a:extLst>
              </p:cNvPr>
              <p:cNvGrpSpPr>
                <a:grpSpLocks noChangeAspect="1"/>
              </p:cNvGrpSpPr>
              <p:nvPr/>
            </p:nvGrpSpPr>
            <p:grpSpPr bwMode="auto">
              <a:xfrm>
                <a:off x="624134" y="1369496"/>
                <a:ext cx="322213" cy="318437"/>
                <a:chOff x="3186" y="2339"/>
                <a:chExt cx="256" cy="253"/>
              </a:xfrm>
            </p:grpSpPr>
            <p:sp>
              <p:nvSpPr>
                <p:cNvPr id="83" name="Line 12">
                  <a:extLst>
                    <a:ext uri="{FF2B5EF4-FFF2-40B4-BE49-F238E27FC236}">
                      <a16:creationId xmlns:a16="http://schemas.microsoft.com/office/drawing/2014/main" id="{C6E728BA-4282-4784-BC19-FC4461CB0001}"/>
                    </a:ext>
                  </a:extLst>
                </p:cNvPr>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13">
                  <a:extLst>
                    <a:ext uri="{FF2B5EF4-FFF2-40B4-BE49-F238E27FC236}">
                      <a16:creationId xmlns:a16="http://schemas.microsoft.com/office/drawing/2014/main" id="{44BB0ECC-A84D-4E2D-B6F6-D28E1BEB6B6A}"/>
                    </a:ext>
                  </a:extLst>
                </p:cNvPr>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spTree>
    <p:extLst>
      <p:ext uri="{BB962C8B-B14F-4D97-AF65-F5344CB8AC3E}">
        <p14:creationId xmlns:p14="http://schemas.microsoft.com/office/powerpoint/2010/main" val="404615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0-#ppt_w/2"/>
                                          </p:val>
                                        </p:tav>
                                        <p:tav tm="100000">
                                          <p:val>
                                            <p:strVal val="#ppt_x"/>
                                          </p:val>
                                        </p:tav>
                                      </p:tavLst>
                                    </p:anim>
                                    <p:anim calcmode="lin" valueType="num">
                                      <p:cBhvr additive="base">
                                        <p:cTn id="12" dur="500" fill="hold"/>
                                        <p:tgtEl>
                                          <p:spTgt spid="6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15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0-#ppt_w/2"/>
                                          </p:val>
                                        </p:tav>
                                        <p:tav tm="100000">
                                          <p:val>
                                            <p:strVal val="#ppt_x"/>
                                          </p:val>
                                        </p:tav>
                                      </p:tavLst>
                                    </p:anim>
                                    <p:anim calcmode="lin" valueType="num">
                                      <p:cBhvr additive="base">
                                        <p:cTn id="16" dur="500" fill="hold"/>
                                        <p:tgtEl>
                                          <p:spTgt spid="7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20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0-#ppt_w/2"/>
                                          </p:val>
                                        </p:tav>
                                        <p:tav tm="100000">
                                          <p:val>
                                            <p:strVal val="#ppt_x"/>
                                          </p:val>
                                        </p:tav>
                                      </p:tavLst>
                                    </p:anim>
                                    <p:anim calcmode="lin" valueType="num">
                                      <p:cBhvr additive="base">
                                        <p:cTn id="20" dur="500" fill="hold"/>
                                        <p:tgtEl>
                                          <p:spTgt spid="6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25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0-#ppt_w/2"/>
                                          </p:val>
                                        </p:tav>
                                        <p:tav tm="100000">
                                          <p:val>
                                            <p:strVal val="#ppt_x"/>
                                          </p:val>
                                        </p:tav>
                                      </p:tavLst>
                                    </p:anim>
                                    <p:anim calcmode="lin" valueType="num">
                                      <p:cBhvr additive="base">
                                        <p:cTn id="24" dur="500" fill="hold"/>
                                        <p:tgtEl>
                                          <p:spTgt spid="7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300"/>
                                  </p:stCondLst>
                                  <p:childTnLst>
                                    <p:set>
                                      <p:cBhvr>
                                        <p:cTn id="26" dur="1" fill="hold">
                                          <p:stCondLst>
                                            <p:cond delay="0"/>
                                          </p:stCondLst>
                                        </p:cTn>
                                        <p:tgtEl>
                                          <p:spTgt spid="78"/>
                                        </p:tgtEl>
                                        <p:attrNameLst>
                                          <p:attrName>style.visibility</p:attrName>
                                        </p:attrNameLst>
                                      </p:cBhvr>
                                      <p:to>
                                        <p:strVal val="visible"/>
                                      </p:to>
                                    </p:set>
                                    <p:anim calcmode="lin" valueType="num">
                                      <p:cBhvr additive="base">
                                        <p:cTn id="27" dur="500" fill="hold"/>
                                        <p:tgtEl>
                                          <p:spTgt spid="78"/>
                                        </p:tgtEl>
                                        <p:attrNameLst>
                                          <p:attrName>ppt_x</p:attrName>
                                        </p:attrNameLst>
                                      </p:cBhvr>
                                      <p:tavLst>
                                        <p:tav tm="0">
                                          <p:val>
                                            <p:strVal val="0-#ppt_w/2"/>
                                          </p:val>
                                        </p:tav>
                                        <p:tav tm="100000">
                                          <p:val>
                                            <p:strVal val="#ppt_x"/>
                                          </p:val>
                                        </p:tav>
                                      </p:tavLst>
                                    </p:anim>
                                    <p:anim calcmode="lin" valueType="num">
                                      <p:cBhvr additive="base">
                                        <p:cTn id="2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r>
              <a:rPr lang="en-US" sz="4703" spc="-100">
                <a:gradFill>
                  <a:gsLst>
                    <a:gs pos="1250">
                      <a:srgbClr val="505050"/>
                    </a:gs>
                    <a:gs pos="100000">
                      <a:srgbClr val="505050"/>
                    </a:gs>
                  </a:gsLst>
                  <a:lin ang="5400000" scaled="0"/>
                </a:gradFill>
                <a:latin typeface="Segoe UI Light"/>
              </a:rPr>
              <a:t>What’s still hard?</a:t>
            </a:r>
            <a:endParaRPr lang="en-US" sz="1765" spc="-1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016"/>
            <a:endParaRPr lang="en-US" sz="4703" spc="-100">
              <a:solidFill>
                <a:srgbClr val="FFFFFF"/>
              </a:solidFill>
              <a:latin typeface="Segoe UI Light"/>
            </a:endParaRPr>
          </a:p>
        </p:txBody>
      </p:sp>
      <p:pic>
        <p:nvPicPr>
          <p:cNvPr id="88" name="Picture 87"/>
          <p:cNvPicPr>
            <a:picLocks noChangeAspect="1"/>
          </p:cNvPicPr>
          <p:nvPr/>
        </p:nvPicPr>
        <p:blipFill rotWithShape="1">
          <a:blip r:embed="rId3"/>
          <a:srcRect r="66712" b="50252"/>
          <a:stretch/>
        </p:blipFill>
        <p:spPr>
          <a:xfrm>
            <a:off x="452003" y="1282221"/>
            <a:ext cx="3819198" cy="2409427"/>
          </a:xfrm>
          <a:prstGeom prst="rect">
            <a:avLst/>
          </a:prstGeom>
        </p:spPr>
      </p:pic>
      <p:pic>
        <p:nvPicPr>
          <p:cNvPr id="91" name="Picture 90"/>
          <p:cNvPicPr>
            <a:picLocks noChangeAspect="1"/>
          </p:cNvPicPr>
          <p:nvPr/>
        </p:nvPicPr>
        <p:blipFill rotWithShape="1">
          <a:blip r:embed="rId3"/>
          <a:srcRect t="49530" r="66528"/>
          <a:stretch/>
        </p:blipFill>
        <p:spPr>
          <a:xfrm>
            <a:off x="452004" y="3681102"/>
            <a:ext cx="3840290" cy="2444425"/>
          </a:xfrm>
          <a:prstGeom prst="rect">
            <a:avLst/>
          </a:prstGeom>
        </p:spPr>
      </p:pic>
      <p:pic>
        <p:nvPicPr>
          <p:cNvPr id="93" name="Picture 92"/>
          <p:cNvPicPr>
            <a:picLocks noChangeAspect="1"/>
          </p:cNvPicPr>
          <p:nvPr/>
        </p:nvPicPr>
        <p:blipFill rotWithShape="1">
          <a:blip r:embed="rId3"/>
          <a:srcRect l="33104" r="33620" b="49817"/>
          <a:stretch/>
        </p:blipFill>
        <p:spPr>
          <a:xfrm>
            <a:off x="4250110" y="1282221"/>
            <a:ext cx="3817715" cy="2430520"/>
          </a:xfrm>
          <a:prstGeom prst="rect">
            <a:avLst/>
          </a:prstGeom>
        </p:spPr>
      </p:pic>
      <p:pic>
        <p:nvPicPr>
          <p:cNvPr id="94" name="Picture 93"/>
          <p:cNvPicPr>
            <a:picLocks noChangeAspect="1"/>
          </p:cNvPicPr>
          <p:nvPr/>
        </p:nvPicPr>
        <p:blipFill rotWithShape="1">
          <a:blip r:embed="rId3"/>
          <a:srcRect l="33196" t="49748" r="33436"/>
          <a:stretch/>
        </p:blipFill>
        <p:spPr>
          <a:xfrm>
            <a:off x="8077048" y="3706844"/>
            <a:ext cx="3828261" cy="2433880"/>
          </a:xfrm>
          <a:prstGeom prst="rect">
            <a:avLst/>
          </a:prstGeom>
        </p:spPr>
      </p:pic>
      <p:pic>
        <p:nvPicPr>
          <p:cNvPr id="95" name="Picture 94"/>
          <p:cNvPicPr>
            <a:picLocks noChangeAspect="1"/>
          </p:cNvPicPr>
          <p:nvPr/>
        </p:nvPicPr>
        <p:blipFill rotWithShape="1">
          <a:blip r:embed="rId3"/>
          <a:srcRect l="66380" b="49817"/>
          <a:stretch/>
        </p:blipFill>
        <p:spPr>
          <a:xfrm>
            <a:off x="4292294" y="3681102"/>
            <a:ext cx="3857257" cy="2430520"/>
          </a:xfrm>
          <a:prstGeom prst="rect">
            <a:avLst/>
          </a:prstGeom>
        </p:spPr>
      </p:pic>
      <p:pic>
        <p:nvPicPr>
          <p:cNvPr id="96" name="Picture 95"/>
          <p:cNvPicPr>
            <a:picLocks noChangeAspect="1"/>
          </p:cNvPicPr>
          <p:nvPr/>
        </p:nvPicPr>
        <p:blipFill rotWithShape="1">
          <a:blip r:embed="rId3"/>
          <a:srcRect l="66288" t="49965"/>
          <a:stretch/>
        </p:blipFill>
        <p:spPr>
          <a:xfrm>
            <a:off x="8057278" y="1312613"/>
            <a:ext cx="3867803" cy="2423333"/>
          </a:xfrm>
          <a:prstGeom prst="rect">
            <a:avLst/>
          </a:prstGeom>
        </p:spPr>
      </p:pic>
    </p:spTree>
    <p:extLst>
      <p:ext uri="{BB962C8B-B14F-4D97-AF65-F5344CB8AC3E}">
        <p14:creationId xmlns:p14="http://schemas.microsoft.com/office/powerpoint/2010/main" val="1143416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E3C65ED-ECF2-473E-8147-8D67B67CA088}"/>
              </a:ext>
            </a:extLst>
          </p:cNvPr>
          <p:cNvSpPr txBox="1"/>
          <p:nvPr/>
        </p:nvSpPr>
        <p:spPr>
          <a:xfrm>
            <a:off x="296406" y="218761"/>
            <a:ext cx="7644529" cy="1539780"/>
          </a:xfrm>
          <a:prstGeom prst="rect">
            <a:avLst/>
          </a:prstGeom>
          <a:noFill/>
        </p:spPr>
        <p:txBody>
          <a:bodyPr wrap="none" rtlCol="0">
            <a:spAutoFit/>
          </a:bodyPr>
          <a:lstStyle/>
          <a:p>
            <a:r>
              <a:rPr lang="en-US" sz="4703" spc="-147">
                <a:ln w="3175">
                  <a:noFill/>
                </a:ln>
                <a:gradFill>
                  <a:gsLst>
                    <a:gs pos="1250">
                      <a:schemeClr val="tx1"/>
                    </a:gs>
                    <a:gs pos="100000">
                      <a:schemeClr val="tx1"/>
                    </a:gs>
                  </a:gsLst>
                  <a:lin ang="5400000" scaled="0"/>
                </a:gradFill>
                <a:latin typeface="+mj-lt"/>
                <a:cs typeface="Segoe UI" pitchFamily="34" charset="0"/>
              </a:rPr>
              <a:t>Introducing </a:t>
            </a:r>
            <a:r>
              <a:rPr lang="en-US" sz="4703" spc="-147">
                <a:ln w="3175">
                  <a:noFill/>
                </a:ln>
                <a:gradFill>
                  <a:gsLst>
                    <a:gs pos="1250">
                      <a:schemeClr val="tx2"/>
                    </a:gs>
                    <a:gs pos="100000">
                      <a:schemeClr val="tx2"/>
                    </a:gs>
                  </a:gsLst>
                  <a:lin ang="5400000" scaled="0"/>
                </a:gradFill>
                <a:cs typeface="Segoe UI" pitchFamily="34" charset="0"/>
              </a:rPr>
              <a:t>Durable Functions</a:t>
            </a:r>
            <a:r>
              <a:rPr lang="en-US" sz="4703" spc="-147">
                <a:ln w="3175">
                  <a:noFill/>
                </a:ln>
                <a:gradFill>
                  <a:gsLst>
                    <a:gs pos="1250">
                      <a:schemeClr val="tx1"/>
                    </a:gs>
                    <a:gs pos="100000">
                      <a:schemeClr val="tx1"/>
                    </a:gs>
                  </a:gsLst>
                  <a:lin ang="5400000" scaled="0"/>
                </a:gradFill>
                <a:latin typeface="+mj-lt"/>
                <a:cs typeface="Segoe UI" pitchFamily="34" charset="0"/>
              </a:rPr>
              <a:t> </a:t>
            </a:r>
          </a:p>
          <a:p>
            <a:endParaRPr lang="en-US" sz="4703" spc="-147">
              <a:ln w="3175">
                <a:noFill/>
              </a:ln>
              <a:gradFill>
                <a:gsLst>
                  <a:gs pos="1250">
                    <a:schemeClr val="tx1"/>
                  </a:gs>
                  <a:gs pos="100000">
                    <a:schemeClr val="tx1"/>
                  </a:gs>
                </a:gsLst>
                <a:lin ang="5400000" scaled="0"/>
              </a:gradFill>
              <a:latin typeface="+mj-lt"/>
              <a:cs typeface="Segoe UI" pitchFamily="34" charset="0"/>
            </a:endParaRPr>
          </a:p>
        </p:txBody>
      </p:sp>
      <p:sp>
        <p:nvSpPr>
          <p:cNvPr id="21" name="Content Placeholder 2"/>
          <p:cNvSpPr txBox="1">
            <a:spLocks/>
          </p:cNvSpPr>
          <p:nvPr/>
        </p:nvSpPr>
        <p:spPr>
          <a:xfrm>
            <a:off x="764315" y="1296100"/>
            <a:ext cx="7296898" cy="4265800"/>
          </a:xfrm>
          <a:prstGeom prst="rect">
            <a:avLst/>
          </a:prstGeom>
        </p:spPr>
        <p:txBody>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49">
                <a:latin typeface="+mn-lt"/>
              </a:rPr>
              <a:t>Write </a:t>
            </a:r>
            <a:r>
              <a:rPr lang="en-US" sz="2549">
                <a:solidFill>
                  <a:srgbClr val="0078D7"/>
                </a:solidFill>
                <a:latin typeface="+mn-lt"/>
              </a:rPr>
              <a:t>long-running orchestrations </a:t>
            </a:r>
            <a:r>
              <a:rPr lang="en-US" sz="2549">
                <a:latin typeface="+mn-lt"/>
              </a:rPr>
              <a:t>as a </a:t>
            </a:r>
            <a:r>
              <a:rPr lang="en-US" sz="2549">
                <a:solidFill>
                  <a:srgbClr val="0078D7"/>
                </a:solidFill>
                <a:latin typeface="+mn-lt"/>
              </a:rPr>
              <a:t>single function </a:t>
            </a:r>
            <a:r>
              <a:rPr lang="en-US" sz="2549">
                <a:latin typeface="+mn-lt"/>
              </a:rPr>
              <a:t>while </a:t>
            </a:r>
            <a:r>
              <a:rPr lang="en-US" sz="2549">
                <a:solidFill>
                  <a:srgbClr val="0078D7"/>
                </a:solidFill>
                <a:latin typeface="+mn-lt"/>
              </a:rPr>
              <a:t>maintaining local state</a:t>
            </a:r>
            <a:r>
              <a:rPr lang="en-US" sz="2549">
                <a:latin typeface="+mn-lt"/>
              </a:rPr>
              <a:t>. </a:t>
            </a:r>
          </a:p>
          <a:p>
            <a:endParaRPr lang="en-US" sz="2549">
              <a:latin typeface="+mn-lt"/>
            </a:endParaRPr>
          </a:p>
          <a:p>
            <a:r>
              <a:rPr lang="en-US" sz="2549"/>
              <a:t>Simplify complex transactions and coordination (chaining, etc.)  </a:t>
            </a:r>
            <a:r>
              <a:rPr lang="en-US" sz="2549">
                <a:latin typeface="+mn-lt"/>
              </a:rPr>
              <a:t>Easily call a Function from another Function, synchronously or asynchronously.</a:t>
            </a:r>
          </a:p>
          <a:p>
            <a:endParaRPr lang="en-US" sz="2549">
              <a:latin typeface="+mn-lt"/>
            </a:endParaRPr>
          </a:p>
          <a:p>
            <a:r>
              <a:rPr lang="en-US" sz="2549">
                <a:latin typeface="+mn-lt"/>
              </a:rPr>
              <a:t>All of the above using code-only. No JSON schemas. No graphical designer.</a:t>
            </a:r>
          </a:p>
          <a:p>
            <a:endParaRPr lang="en-US" sz="2549">
              <a:latin typeface="+mn-lt"/>
            </a:endParaRPr>
          </a:p>
          <a:p>
            <a:r>
              <a:rPr lang="en-US" sz="2549">
                <a:latin typeface="+mn-lt"/>
              </a:rPr>
              <a:t>Generally available (v1). Supports multiple languages (C#, JavaScript) </a:t>
            </a:r>
          </a:p>
        </p:txBody>
      </p:sp>
      <p:sp>
        <p:nvSpPr>
          <p:cNvPr id="4" name="Rectangle 3"/>
          <p:cNvSpPr/>
          <p:nvPr/>
        </p:nvSpPr>
        <p:spPr bwMode="auto">
          <a:xfrm>
            <a:off x="8403984" y="487"/>
            <a:ext cx="378801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3"/>
          <a:stretch>
            <a:fillRect/>
          </a:stretch>
        </p:blipFill>
        <p:spPr>
          <a:xfrm>
            <a:off x="8668553" y="914031"/>
            <a:ext cx="3523448" cy="5029939"/>
          </a:xfrm>
          <a:prstGeom prst="rect">
            <a:avLst/>
          </a:prstGeom>
        </p:spPr>
      </p:pic>
    </p:spTree>
    <p:extLst>
      <p:ext uri="{BB962C8B-B14F-4D97-AF65-F5344CB8AC3E}">
        <p14:creationId xmlns:p14="http://schemas.microsoft.com/office/powerpoint/2010/main" val="137775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4AC15A12-6BA7-45E8-A9C6-07438D67CE22}"/>
              </a:ext>
            </a:extLst>
          </p:cNvPr>
          <p:cNvSpPr txBox="1"/>
          <p:nvPr/>
        </p:nvSpPr>
        <p:spPr>
          <a:xfrm>
            <a:off x="7738078" y="4013888"/>
            <a:ext cx="2562433"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Performs work</a:t>
            </a:r>
          </a:p>
        </p:txBody>
      </p:sp>
      <p:sp>
        <p:nvSpPr>
          <p:cNvPr id="3" name="Rectangle 2">
            <a:extLst>
              <a:ext uri="{FF2B5EF4-FFF2-40B4-BE49-F238E27FC236}">
                <a16:creationId xmlns:a16="http://schemas.microsoft.com/office/drawing/2014/main" id="{2F575056-4461-4B71-9FA4-CC7CE17728A2}"/>
              </a:ext>
            </a:extLst>
          </p:cNvPr>
          <p:cNvSpPr/>
          <p:nvPr/>
        </p:nvSpPr>
        <p:spPr bwMode="auto">
          <a:xfrm>
            <a:off x="0" y="5950785"/>
            <a:ext cx="12192000" cy="9072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133A4298-330A-4FA4-AEC8-E9E74F30A6B5}"/>
              </a:ext>
            </a:extLst>
          </p:cNvPr>
          <p:cNvSpPr/>
          <p:nvPr/>
        </p:nvSpPr>
        <p:spPr>
          <a:xfrm>
            <a:off x="5058924" y="2922285"/>
            <a:ext cx="1685925" cy="1009650"/>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Orchestrator Function</a:t>
            </a:r>
          </a:p>
        </p:txBody>
      </p:sp>
      <p:sp>
        <p:nvSpPr>
          <p:cNvPr id="38" name="Rectangle 37">
            <a:extLst>
              <a:ext uri="{FF2B5EF4-FFF2-40B4-BE49-F238E27FC236}">
                <a16:creationId xmlns:a16="http://schemas.microsoft.com/office/drawing/2014/main" id="{AA283CC7-8D14-42C9-A932-910D602BDF78}"/>
              </a:ext>
            </a:extLst>
          </p:cNvPr>
          <p:cNvSpPr/>
          <p:nvPr/>
        </p:nvSpPr>
        <p:spPr>
          <a:xfrm>
            <a:off x="8172139" y="2924175"/>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39" name="Arrow: Right 38">
            <a:extLst>
              <a:ext uri="{FF2B5EF4-FFF2-40B4-BE49-F238E27FC236}">
                <a16:creationId xmlns:a16="http://schemas.microsoft.com/office/drawing/2014/main" id="{D95BAA8E-02F4-4A6E-A691-2FC4C791DC5C}"/>
              </a:ext>
            </a:extLst>
          </p:cNvPr>
          <p:cNvSpPr/>
          <p:nvPr/>
        </p:nvSpPr>
        <p:spPr>
          <a:xfrm>
            <a:off x="3965737" y="3250897"/>
            <a:ext cx="759084" cy="352425"/>
          </a:xfrm>
          <a:prstGeom prst="rightArrow">
            <a:avLst/>
          </a:prstGeom>
          <a:solidFill>
            <a:schemeClr val="bg2">
              <a:lumMod val="75000"/>
            </a:schemeClr>
          </a:solidFill>
          <a:ln>
            <a:solidFill>
              <a:schemeClr val="bg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D8E3DEE-A51C-4CB8-B4DC-11F82C574237}"/>
              </a:ext>
            </a:extLst>
          </p:cNvPr>
          <p:cNvSpPr/>
          <p:nvPr/>
        </p:nvSpPr>
        <p:spPr>
          <a:xfrm>
            <a:off x="1945709" y="2922285"/>
            <a:ext cx="1685925" cy="1009650"/>
          </a:xfrm>
          <a:prstGeom prst="rect">
            <a:avLst/>
          </a:prstGeom>
          <a:solidFill>
            <a:srgbClr val="FF9900"/>
          </a:solidFill>
          <a:ln>
            <a:solidFill>
              <a:srgbClr val="CC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Starter</a:t>
            </a:r>
          </a:p>
          <a:p>
            <a:pPr algn="ctr"/>
            <a:r>
              <a:rPr lang="en-US"/>
              <a:t>Function</a:t>
            </a:r>
          </a:p>
        </p:txBody>
      </p:sp>
      <p:sp>
        <p:nvSpPr>
          <p:cNvPr id="46" name="TextBox 45">
            <a:extLst>
              <a:ext uri="{FF2B5EF4-FFF2-40B4-BE49-F238E27FC236}">
                <a16:creationId xmlns:a16="http://schemas.microsoft.com/office/drawing/2014/main" id="{0573028C-BAD0-4CA1-9D8C-88435E569A2F}"/>
              </a:ext>
            </a:extLst>
          </p:cNvPr>
          <p:cNvSpPr txBox="1"/>
          <p:nvPr/>
        </p:nvSpPr>
        <p:spPr>
          <a:xfrm>
            <a:off x="296406" y="218761"/>
            <a:ext cx="3243837" cy="816057"/>
          </a:xfrm>
          <a:prstGeom prst="rect">
            <a:avLst/>
          </a:prstGeom>
          <a:noFill/>
        </p:spPr>
        <p:txBody>
          <a:bodyPr wrap="none" rtlCol="0">
            <a:spAutoFit/>
          </a:bodyPr>
          <a:lstStyle/>
          <a:p>
            <a:r>
              <a:rPr lang="en-US" sz="4703" spc="-147">
                <a:ln w="3175">
                  <a:noFill/>
                </a:ln>
                <a:gradFill>
                  <a:gsLst>
                    <a:gs pos="1250">
                      <a:schemeClr val="tx1"/>
                    </a:gs>
                    <a:gs pos="100000">
                      <a:schemeClr val="tx1"/>
                    </a:gs>
                  </a:gsLst>
                  <a:lin ang="5400000" scaled="0"/>
                </a:gradFill>
                <a:latin typeface="+mj-lt"/>
                <a:cs typeface="Segoe UI" pitchFamily="34" charset="0"/>
              </a:rPr>
              <a:t>Components</a:t>
            </a:r>
          </a:p>
        </p:txBody>
      </p:sp>
      <p:sp>
        <p:nvSpPr>
          <p:cNvPr id="56" name="Arrow: Right 55">
            <a:extLst>
              <a:ext uri="{FF2B5EF4-FFF2-40B4-BE49-F238E27FC236}">
                <a16:creationId xmlns:a16="http://schemas.microsoft.com/office/drawing/2014/main" id="{F38A1E24-3890-4219-8F23-0E395B6A73E0}"/>
              </a:ext>
            </a:extLst>
          </p:cNvPr>
          <p:cNvSpPr/>
          <p:nvPr/>
        </p:nvSpPr>
        <p:spPr>
          <a:xfrm rot="18900000">
            <a:off x="6966864" y="2211853"/>
            <a:ext cx="93056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B265E768-CB0F-4CE2-8589-86CDB585AD62}"/>
              </a:ext>
            </a:extLst>
          </p:cNvPr>
          <p:cNvSpPr/>
          <p:nvPr/>
        </p:nvSpPr>
        <p:spPr>
          <a:xfrm>
            <a:off x="6993210" y="3250896"/>
            <a:ext cx="93056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3950E2D5-3AD2-49C2-8387-51787B5C7EDB}"/>
              </a:ext>
            </a:extLst>
          </p:cNvPr>
          <p:cNvSpPr/>
          <p:nvPr/>
        </p:nvSpPr>
        <p:spPr>
          <a:xfrm rot="2700000">
            <a:off x="6966864" y="4289073"/>
            <a:ext cx="93056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257CB353-3FEB-4386-9B04-079EC16560C5}"/>
              </a:ext>
            </a:extLst>
          </p:cNvPr>
          <p:cNvSpPr txBox="1"/>
          <p:nvPr/>
        </p:nvSpPr>
        <p:spPr>
          <a:xfrm>
            <a:off x="1713601" y="6187816"/>
            <a:ext cx="2150140" cy="369332"/>
          </a:xfrm>
          <a:prstGeom prst="rect">
            <a:avLst/>
          </a:prstGeom>
          <a:noFill/>
        </p:spPr>
        <p:txBody>
          <a:bodyPr wrap="none" rtlCol="0">
            <a:spAutoFit/>
          </a:bodyPr>
          <a:lstStyle/>
          <a:p>
            <a:r>
              <a:rPr lang="en-US" err="1">
                <a:solidFill>
                  <a:schemeClr val="bg1">
                    <a:lumMod val="95000"/>
                  </a:schemeClr>
                </a:solidFill>
              </a:rPr>
              <a:t>OrchestrationClient</a:t>
            </a:r>
            <a:endParaRPr lang="en-US">
              <a:solidFill>
                <a:schemeClr val="bg1">
                  <a:lumMod val="95000"/>
                </a:schemeClr>
              </a:solidFill>
            </a:endParaRPr>
          </a:p>
        </p:txBody>
      </p:sp>
      <p:sp>
        <p:nvSpPr>
          <p:cNvPr id="61" name="TextBox 60">
            <a:extLst>
              <a:ext uri="{FF2B5EF4-FFF2-40B4-BE49-F238E27FC236}">
                <a16:creationId xmlns:a16="http://schemas.microsoft.com/office/drawing/2014/main" id="{2C814E6B-E6A7-46F3-B9F3-810A1B564C68}"/>
              </a:ext>
            </a:extLst>
          </p:cNvPr>
          <p:cNvSpPr txBox="1"/>
          <p:nvPr/>
        </p:nvSpPr>
        <p:spPr>
          <a:xfrm>
            <a:off x="4563785" y="6187816"/>
            <a:ext cx="3064429" cy="369332"/>
          </a:xfrm>
          <a:prstGeom prst="rect">
            <a:avLst/>
          </a:prstGeom>
          <a:noFill/>
        </p:spPr>
        <p:txBody>
          <a:bodyPr wrap="none" rtlCol="0">
            <a:spAutoFit/>
          </a:bodyPr>
          <a:lstStyle/>
          <a:p>
            <a:r>
              <a:rPr lang="en-US" err="1">
                <a:solidFill>
                  <a:schemeClr val="bg1">
                    <a:lumMod val="95000"/>
                  </a:schemeClr>
                </a:solidFill>
              </a:rPr>
              <a:t>OrchestrationContextTrigger</a:t>
            </a:r>
            <a:endParaRPr lang="en-US">
              <a:solidFill>
                <a:schemeClr val="bg1">
                  <a:lumMod val="95000"/>
                </a:schemeClr>
              </a:solidFill>
            </a:endParaRPr>
          </a:p>
        </p:txBody>
      </p:sp>
      <p:sp>
        <p:nvSpPr>
          <p:cNvPr id="62" name="TextBox 61">
            <a:extLst>
              <a:ext uri="{FF2B5EF4-FFF2-40B4-BE49-F238E27FC236}">
                <a16:creationId xmlns:a16="http://schemas.microsoft.com/office/drawing/2014/main" id="{39C33E48-78B6-4467-9937-54AF92D2565C}"/>
              </a:ext>
            </a:extLst>
          </p:cNvPr>
          <p:cNvSpPr txBox="1"/>
          <p:nvPr/>
        </p:nvSpPr>
        <p:spPr>
          <a:xfrm>
            <a:off x="8172137" y="6187816"/>
            <a:ext cx="1642566" cy="369332"/>
          </a:xfrm>
          <a:prstGeom prst="rect">
            <a:avLst/>
          </a:prstGeom>
          <a:noFill/>
        </p:spPr>
        <p:txBody>
          <a:bodyPr wrap="none" rtlCol="0">
            <a:spAutoFit/>
          </a:bodyPr>
          <a:lstStyle/>
          <a:p>
            <a:r>
              <a:rPr lang="en-US" err="1">
                <a:solidFill>
                  <a:schemeClr val="bg1">
                    <a:lumMod val="95000"/>
                  </a:schemeClr>
                </a:solidFill>
              </a:rPr>
              <a:t>ActivityTrigger</a:t>
            </a:r>
            <a:endParaRPr lang="en-US">
              <a:solidFill>
                <a:schemeClr val="bg1">
                  <a:lumMod val="95000"/>
                </a:schemeClr>
              </a:solidFill>
            </a:endParaRPr>
          </a:p>
        </p:txBody>
      </p:sp>
      <p:sp>
        <p:nvSpPr>
          <p:cNvPr id="7" name="TextBox 6">
            <a:extLst>
              <a:ext uri="{FF2B5EF4-FFF2-40B4-BE49-F238E27FC236}">
                <a16:creationId xmlns:a16="http://schemas.microsoft.com/office/drawing/2014/main" id="{195ECD9E-7BC4-410A-AB7D-AAECC68E797E}"/>
              </a:ext>
            </a:extLst>
          </p:cNvPr>
          <p:cNvSpPr txBox="1"/>
          <p:nvPr/>
        </p:nvSpPr>
        <p:spPr>
          <a:xfrm>
            <a:off x="1564339" y="4013888"/>
            <a:ext cx="2448664"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Starts orchestrations</a:t>
            </a:r>
          </a:p>
        </p:txBody>
      </p:sp>
      <p:sp>
        <p:nvSpPr>
          <p:cNvPr id="64" name="Rectangle 63">
            <a:extLst>
              <a:ext uri="{FF2B5EF4-FFF2-40B4-BE49-F238E27FC236}">
                <a16:creationId xmlns:a16="http://schemas.microsoft.com/office/drawing/2014/main" id="{02C90E5B-EE95-4F43-93DC-27C9009869E1}"/>
              </a:ext>
            </a:extLst>
          </p:cNvPr>
          <p:cNvSpPr/>
          <p:nvPr/>
        </p:nvSpPr>
        <p:spPr>
          <a:xfrm>
            <a:off x="8172138" y="2922285"/>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65" name="Rectangle 64">
            <a:extLst>
              <a:ext uri="{FF2B5EF4-FFF2-40B4-BE49-F238E27FC236}">
                <a16:creationId xmlns:a16="http://schemas.microsoft.com/office/drawing/2014/main" id="{2E01E4D2-EB15-416C-9540-56E22635B959}"/>
              </a:ext>
            </a:extLst>
          </p:cNvPr>
          <p:cNvSpPr/>
          <p:nvPr/>
        </p:nvSpPr>
        <p:spPr>
          <a:xfrm>
            <a:off x="8172138" y="2929154"/>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66" name="TextBox 65">
            <a:extLst>
              <a:ext uri="{FF2B5EF4-FFF2-40B4-BE49-F238E27FC236}">
                <a16:creationId xmlns:a16="http://schemas.microsoft.com/office/drawing/2014/main" id="{34C129AD-C66A-4B29-8ED1-AAB9AE41D9E3}"/>
              </a:ext>
            </a:extLst>
          </p:cNvPr>
          <p:cNvSpPr txBox="1"/>
          <p:nvPr/>
        </p:nvSpPr>
        <p:spPr>
          <a:xfrm>
            <a:off x="4563785" y="4013888"/>
            <a:ext cx="2562433"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Coordinates activities</a:t>
            </a:r>
          </a:p>
        </p:txBody>
      </p:sp>
    </p:spTree>
    <p:extLst>
      <p:ext uri="{BB962C8B-B14F-4D97-AF65-F5344CB8AC3E}">
        <p14:creationId xmlns:p14="http://schemas.microsoft.com/office/powerpoint/2010/main" val="270567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125E-6 1.48148E-6 L -3.125E-6 -0.25232 " pathEditMode="relative" rAng="0" ptsTypes="AA">
                                      <p:cBhvr>
                                        <p:cTn id="11" dur="2000" fill="hold"/>
                                        <p:tgtEl>
                                          <p:spTgt spid="64"/>
                                        </p:tgtEl>
                                        <p:attrNameLst>
                                          <p:attrName>ppt_x</p:attrName>
                                          <p:attrName>ppt_y</p:attrName>
                                        </p:attrNameLst>
                                      </p:cBhvr>
                                      <p:rCtr x="0" y="-12616"/>
                                    </p:animMotion>
                                  </p:childTnLst>
                                </p:cTn>
                              </p:par>
                              <p:par>
                                <p:cTn id="12" presetID="42" presetClass="path" presetSubtype="0" accel="50000" decel="50000" fill="hold" grpId="0" nodeType="withEffect">
                                  <p:stCondLst>
                                    <p:cond delay="0"/>
                                  </p:stCondLst>
                                  <p:childTnLst>
                                    <p:animMotion origin="layout" path="M -3.125E-6 -4.44444E-6 L -3.125E-6 0.24306 " pathEditMode="relative" rAng="0" ptsTypes="AA">
                                      <p:cBhvr>
                                        <p:cTn id="13" dur="2000" fill="hold"/>
                                        <p:tgtEl>
                                          <p:spTgt spid="65"/>
                                        </p:tgtEl>
                                        <p:attrNameLst>
                                          <p:attrName>ppt_x</p:attrName>
                                          <p:attrName>ppt_y</p:attrName>
                                        </p:attrNameLst>
                                      </p:cBhvr>
                                      <p:rCtr x="0" y="12153"/>
                                    </p:animMotion>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down)">
                                      <p:cBhvr>
                                        <p:cTn id="18" dur="500"/>
                                        <p:tgtEl>
                                          <p:spTgt spid="56"/>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up)">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6" grpId="0" animBg="1"/>
      <p:bldP spid="57" grpId="0" animBg="1"/>
      <p:bldP spid="58" grpId="0" animBg="1"/>
      <p:bldP spid="64" grpId="0" animBg="1"/>
      <p:bldP spid="6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8187" y="2045690"/>
            <a:ext cx="9558855" cy="3967952"/>
          </a:xfrm>
          <a:prstGeom prst="rect">
            <a:avLst/>
          </a:prstGeom>
        </p:spPr>
        <p:txBody>
          <a:bodyPr wrap="square">
            <a:spAutoFit/>
          </a:bodyPr>
          <a:lstStyle/>
          <a:p>
            <a:r>
              <a:rPr lang="en-US">
                <a:solidFill>
                  <a:srgbClr val="008000"/>
                </a:solidFill>
                <a:latin typeface="Consolas" panose="020B0609020204030204" pitchFamily="49" charset="0"/>
                <a:ea typeface="Yu Gothic" panose="020B0400000000000000" pitchFamily="34" charset="-128"/>
                <a:cs typeface="Consolas" panose="020B0609020204030204" pitchFamily="49" charset="0"/>
              </a:rPr>
              <a:t>// calls functions in sequence</a:t>
            </a:r>
            <a:endParaRPr lang="en-US">
              <a:solidFill>
                <a:srgbClr val="0000FF"/>
              </a:solidFill>
              <a:latin typeface="Consolas" panose="020B0609020204030204" pitchFamily="49" charset="0"/>
              <a:ea typeface="Yu Gothic" panose="020B0400000000000000" pitchFamily="34" charset="-128"/>
              <a:cs typeface="Consolas" panose="020B0609020204030204" pitchFamily="49" charset="0"/>
            </a:endParaRPr>
          </a:p>
          <a:p>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public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static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async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2B91AF"/>
                </a:solidFill>
                <a:latin typeface="Consolas" panose="020B0609020204030204" pitchFamily="49" charset="0"/>
                <a:ea typeface="Yu Gothic" panose="020B0400000000000000" pitchFamily="34" charset="-128"/>
                <a:cs typeface="Consolas" panose="020B0609020204030204" pitchFamily="49" charset="0"/>
              </a:rPr>
              <a:t>Task</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&lt;</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object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&gt; Run(</a:t>
            </a:r>
            <a:r>
              <a:rPr lang="en-US" err="1">
                <a:solidFill>
                  <a:srgbClr val="2B91AF"/>
                </a:solidFill>
                <a:latin typeface="Consolas" panose="020B0609020204030204" pitchFamily="49" charset="0"/>
                <a:ea typeface="Yu Gothic" panose="020B0400000000000000" pitchFamily="34" charset="-128"/>
                <a:cs typeface="Consolas" panose="020B0609020204030204" pitchFamily="49" charset="0"/>
              </a:rPr>
              <a:t>DurableOrchestrationContext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try</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x =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a:solidFill>
                  <a:srgbClr val="A31515"/>
                </a:solidFill>
                <a:latin typeface="Consolas" panose="020B0609020204030204" pitchFamily="49" charset="0"/>
                <a:ea typeface="Yu Gothic" panose="020B0400000000000000" pitchFamily="34" charset="-128"/>
                <a:cs typeface="Consolas" panose="020B0609020204030204" pitchFamily="49" charset="0"/>
              </a:rPr>
              <a:t>"F1"</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y =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a:solidFill>
                  <a:srgbClr val="A31515"/>
                </a:solidFill>
                <a:latin typeface="Consolas" panose="020B0609020204030204" pitchFamily="49" charset="0"/>
                <a:ea typeface="Yu Gothic" panose="020B0400000000000000" pitchFamily="34" charset="-128"/>
                <a:cs typeface="Consolas" panose="020B0609020204030204" pitchFamily="49" charset="0"/>
              </a:rPr>
              <a:t>"F2"</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x);</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return</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a:solidFill>
                  <a:srgbClr val="A31515"/>
                </a:solidFill>
                <a:latin typeface="Consolas" panose="020B0609020204030204" pitchFamily="49" charset="0"/>
                <a:ea typeface="Yu Gothic" panose="020B0400000000000000" pitchFamily="34" charset="-128"/>
                <a:cs typeface="Consolas" panose="020B0609020204030204" pitchFamily="49" charset="0"/>
              </a:rPr>
              <a:t>"F3"</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y);</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catch</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2B91AF"/>
                </a:solidFill>
                <a:latin typeface="Consolas" panose="020B0609020204030204" pitchFamily="49" charset="0"/>
                <a:ea typeface="Yu Gothic" panose="020B0400000000000000" pitchFamily="34" charset="-128"/>
                <a:cs typeface="Consolas" panose="020B0609020204030204" pitchFamily="49" charset="0"/>
              </a:rPr>
              <a:t>Exception</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8000"/>
                </a:solidFill>
                <a:latin typeface="Consolas" panose="020B0609020204030204" pitchFamily="49" charset="0"/>
                <a:ea typeface="Yu Gothic" panose="020B0400000000000000" pitchFamily="34" charset="-128"/>
                <a:cs typeface="Consolas" panose="020B0609020204030204" pitchFamily="49" charset="0"/>
              </a:rPr>
              <a:t>// global error handling/compensation goes here</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p:txBody>
      </p:sp>
      <p:sp>
        <p:nvSpPr>
          <p:cNvPr id="11" name="TextBox 10">
            <a:extLst>
              <a:ext uri="{FF2B5EF4-FFF2-40B4-BE49-F238E27FC236}">
                <a16:creationId xmlns:a16="http://schemas.microsoft.com/office/drawing/2014/main" id="{BE3C65ED-ECF2-473E-8147-8D67B67CA088}"/>
              </a:ext>
            </a:extLst>
          </p:cNvPr>
          <p:cNvSpPr txBox="1"/>
          <p:nvPr/>
        </p:nvSpPr>
        <p:spPr>
          <a:xfrm>
            <a:off x="323971" y="415006"/>
            <a:ext cx="4423519" cy="816057"/>
          </a:xfrm>
          <a:prstGeom prst="rect">
            <a:avLst/>
          </a:prstGeom>
          <a:noFill/>
        </p:spPr>
        <p:txBody>
          <a:bodyPr wrap="none" rtlCol="0">
            <a:spAutoFit/>
          </a:bodyPr>
          <a:lstStyle/>
          <a:p>
            <a:r>
              <a:rPr lang="en-US" sz="4703" spc="-147" dirty="0">
                <a:ln w="3175">
                  <a:noFill/>
                </a:ln>
                <a:gradFill>
                  <a:gsLst>
                    <a:gs pos="1250">
                      <a:schemeClr val="tx1"/>
                    </a:gs>
                    <a:gs pos="100000">
                      <a:schemeClr val="tx1"/>
                    </a:gs>
                  </a:gsLst>
                  <a:lin ang="5400000" scaled="0"/>
                </a:gradFill>
                <a:latin typeface="+mj-lt"/>
                <a:cs typeface="Segoe UI" pitchFamily="34" charset="0"/>
              </a:rPr>
              <a:t>What It Looks Like</a:t>
            </a:r>
            <a:endParaRPr lang="en-US" sz="4703" spc="-147">
              <a:ln w="3175">
                <a:noFill/>
              </a:ln>
              <a:gradFill>
                <a:gsLst>
                  <a:gs pos="1250">
                    <a:schemeClr val="tx1"/>
                  </a:gs>
                  <a:gs pos="100000">
                    <a:schemeClr val="tx1"/>
                  </a:gs>
                </a:gsLst>
                <a:lin ang="5400000" scaled="0"/>
              </a:gradFill>
              <a:latin typeface="+mj-lt"/>
              <a:cs typeface="Segoe UI" pitchFamily="34" charset="0"/>
            </a:endParaRPr>
          </a:p>
        </p:txBody>
      </p:sp>
      <p:sp>
        <p:nvSpPr>
          <p:cNvPr id="4" name="Rectangle 3"/>
          <p:cNvSpPr/>
          <p:nvPr/>
        </p:nvSpPr>
        <p:spPr>
          <a:xfrm>
            <a:off x="3523358" y="2370434"/>
            <a:ext cx="6355244" cy="333886"/>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7030A0"/>
              </a:solidFill>
            </a:endParaRPr>
          </a:p>
        </p:txBody>
      </p:sp>
      <p:sp>
        <p:nvSpPr>
          <p:cNvPr id="5" name="Rectangle 4"/>
          <p:cNvSpPr/>
          <p:nvPr/>
        </p:nvSpPr>
        <p:spPr>
          <a:xfrm>
            <a:off x="3029916" y="3423879"/>
            <a:ext cx="4795873" cy="915823"/>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TextBox 1"/>
          <p:cNvSpPr txBox="1"/>
          <p:nvPr/>
        </p:nvSpPr>
        <p:spPr>
          <a:xfrm>
            <a:off x="7051983" y="1908880"/>
            <a:ext cx="2952204" cy="452584"/>
          </a:xfrm>
          <a:prstGeom prst="rect">
            <a:avLst/>
          </a:prstGeom>
          <a:solidFill>
            <a:srgbClr val="702FA0"/>
          </a:solidFill>
        </p:spPr>
        <p:txBody>
          <a:bodyPr wrap="none" lIns="179285" tIns="89642" rIns="179285" bIns="89642" rtlCol="0">
            <a:spAutoFit/>
          </a:bodyPr>
          <a:lstStyle/>
          <a:p>
            <a:pPr>
              <a:lnSpc>
                <a:spcPct val="90000"/>
              </a:lnSpc>
              <a:spcAft>
                <a:spcPts val="588"/>
              </a:spcAft>
            </a:pPr>
            <a:r>
              <a:rPr lang="en-US" sz="1961" b="1">
                <a:solidFill>
                  <a:schemeClr val="bg1"/>
                </a:solidFill>
              </a:rPr>
              <a:t>Orchestrator Function</a:t>
            </a:r>
          </a:p>
        </p:txBody>
      </p:sp>
      <p:sp>
        <p:nvSpPr>
          <p:cNvPr id="9" name="TextBox 8"/>
          <p:cNvSpPr txBox="1"/>
          <p:nvPr/>
        </p:nvSpPr>
        <p:spPr>
          <a:xfrm>
            <a:off x="5382217" y="2983238"/>
            <a:ext cx="2481242" cy="452584"/>
          </a:xfrm>
          <a:prstGeom prst="rect">
            <a:avLst/>
          </a:prstGeom>
          <a:solidFill>
            <a:srgbClr val="702FA0"/>
          </a:solidFill>
        </p:spPr>
        <p:txBody>
          <a:bodyPr wrap="none" lIns="179285" tIns="89642" rIns="179285" bIns="89642" rtlCol="0">
            <a:spAutoFit/>
          </a:bodyPr>
          <a:lstStyle/>
          <a:p>
            <a:pPr>
              <a:lnSpc>
                <a:spcPct val="90000"/>
              </a:lnSpc>
              <a:spcAft>
                <a:spcPts val="588"/>
              </a:spcAft>
            </a:pPr>
            <a:r>
              <a:rPr lang="en-US" sz="1961" b="1">
                <a:solidFill>
                  <a:schemeClr val="bg1"/>
                </a:solidFill>
              </a:rPr>
              <a:t>Activity Functions</a:t>
            </a:r>
          </a:p>
        </p:txBody>
      </p:sp>
    </p:spTree>
    <p:extLst>
      <p:ext uri="{BB962C8B-B14F-4D97-AF65-F5344CB8AC3E}">
        <p14:creationId xmlns:p14="http://schemas.microsoft.com/office/powerpoint/2010/main" val="47706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Demo 1</a:t>
            </a:r>
          </a:p>
        </p:txBody>
      </p:sp>
      <p:sp>
        <p:nvSpPr>
          <p:cNvPr id="2" name="Text Placeholder 1">
            <a:extLst>
              <a:ext uri="{FF2B5EF4-FFF2-40B4-BE49-F238E27FC236}">
                <a16:creationId xmlns:a16="http://schemas.microsoft.com/office/drawing/2014/main" id="{E2477506-2404-4056-8555-BA369D784F83}"/>
              </a:ext>
            </a:extLst>
          </p:cNvPr>
          <p:cNvSpPr>
            <a:spLocks noGrp="1"/>
          </p:cNvSpPr>
          <p:nvPr>
            <p:ph type="body" sz="quarter" idx="12"/>
          </p:nvPr>
        </p:nvSpPr>
        <p:spPr/>
        <p:txBody>
          <a:bodyPr/>
          <a:lstStyle/>
          <a:p>
            <a:r>
              <a:rPr lang="en-US"/>
              <a:t>Function Chaining + Local Development</a:t>
            </a:r>
          </a:p>
        </p:txBody>
      </p:sp>
    </p:spTree>
    <p:extLst>
      <p:ext uri="{BB962C8B-B14F-4D97-AF65-F5344CB8AC3E}">
        <p14:creationId xmlns:p14="http://schemas.microsoft.com/office/powerpoint/2010/main" val="141686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08531" y="4225248"/>
            <a:ext cx="2461661" cy="369332"/>
          </a:xfrm>
          <a:prstGeom prst="rect">
            <a:avLst/>
          </a:prstGeom>
          <a:noFill/>
        </p:spPr>
        <p:txBody>
          <a:bodyPr wrap="square" rtlCol="0">
            <a:spAutoFit/>
          </a:bodyPr>
          <a:lstStyle/>
          <a:p>
            <a:pPr algn="ctr"/>
            <a:r>
              <a:rPr lang="en-US">
                <a:solidFill>
                  <a:schemeClr val="accent6"/>
                </a:solidFill>
                <a:latin typeface="Consolas" panose="020B0609020204030204" pitchFamily="49" charset="0"/>
              </a:rPr>
              <a:t>“Hello </a:t>
            </a:r>
            <a:r>
              <a:rPr lang="en-US" dirty="0">
                <a:solidFill>
                  <a:schemeClr val="accent6"/>
                </a:solidFill>
                <a:latin typeface="Consolas" panose="020B0609020204030204" pitchFamily="49" charset="0"/>
              </a:rPr>
              <a:t>Seattle</a:t>
            </a:r>
            <a:r>
              <a:rPr lang="en-US">
                <a:solidFill>
                  <a:schemeClr val="accent6"/>
                </a:solidFill>
                <a:latin typeface="Consolas" panose="020B0609020204030204" pitchFamily="49" charset="0"/>
              </a:rPr>
              <a:t>!”</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411493" y="4223601"/>
            <a:ext cx="2769295" cy="369332"/>
          </a:xfrm>
          <a:prstGeom prst="rect">
            <a:avLst/>
          </a:prstGeom>
          <a:noFill/>
        </p:spPr>
        <p:txBody>
          <a:bodyPr wrap="square" rtlCol="0">
            <a:spAutoFit/>
          </a:bodyPr>
          <a:lstStyle/>
          <a:p>
            <a:pPr algn="ctr"/>
            <a:r>
              <a:rPr lang="en-US">
                <a:solidFill>
                  <a:schemeClr val="accent6"/>
                </a:solidFill>
                <a:latin typeface="Consolas" panose="020B0609020204030204" pitchFamily="49" charset="0"/>
              </a:rPr>
              <a:t>[“Hello </a:t>
            </a:r>
            <a:r>
              <a:rPr lang="en-US" dirty="0">
                <a:solidFill>
                  <a:schemeClr val="accent6"/>
                </a:solidFill>
                <a:latin typeface="Consolas" panose="020B0609020204030204" pitchFamily="49" charset="0"/>
              </a:rPr>
              <a:t>Seattle</a:t>
            </a:r>
            <a:r>
              <a:rPr lang="en-US">
                <a:solidFill>
                  <a:schemeClr val="accent6"/>
                </a:solidFill>
                <a:latin typeface="Consolas" panose="020B0609020204030204" pitchFamily="49" charset="0"/>
              </a:rPr>
              <a:t>!”]</a:t>
            </a:r>
          </a:p>
        </p:txBody>
      </p:sp>
      <p:sp>
        <p:nvSpPr>
          <p:cNvPr id="4" name="Rectangle 3">
            <a:extLst>
              <a:ext uri="{FF2B5EF4-FFF2-40B4-BE49-F238E27FC236}">
                <a16:creationId xmlns:a16="http://schemas.microsoft.com/office/drawing/2014/main" id="{A514EBD5-9387-4F42-A2DE-5F54D875CBF9}"/>
              </a:ext>
            </a:extLst>
          </p:cNvPr>
          <p:cNvSpPr/>
          <p:nvPr/>
        </p:nvSpPr>
        <p:spPr>
          <a:xfrm>
            <a:off x="1953180" y="2895312"/>
            <a:ext cx="1685925" cy="100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325030" y="2895312"/>
            <a:ext cx="1685925" cy="100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639105" y="5286087"/>
            <a:ext cx="1685925" cy="1009650"/>
          </a:xfrm>
          <a:prstGeom prst="rect">
            <a:avLst/>
          </a:prstGeom>
          <a:solidFill>
            <a:schemeClr val="accent1"/>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989311" y="503963"/>
            <a:ext cx="10213377" cy="1477328"/>
          </a:xfrm>
          <a:prstGeom prst="rect">
            <a:avLst/>
          </a:prstGeom>
          <a:solidFill>
            <a:srgbClr val="111111"/>
          </a:solidFill>
          <a:ln>
            <a:solidFill>
              <a:srgbClr val="111111"/>
            </a:solidFill>
          </a:ln>
        </p:spPr>
        <p:txBody>
          <a:bodyPr wrap="square">
            <a:spAutoFit/>
          </a:bodyPr>
          <a:lstStyle/>
          <a:p>
            <a:r>
              <a:rPr lang="en-US" err="1">
                <a:solidFill>
                  <a:schemeClr val="accent1"/>
                </a:solidFill>
                <a:latin typeface="Consolas" panose="020B0609020204030204" pitchFamily="49" charset="0"/>
              </a:rPr>
              <a:t>var</a:t>
            </a:r>
            <a:r>
              <a:rPr lang="en-US">
                <a:solidFill>
                  <a:schemeClr val="bg1">
                    <a:lumMod val="95000"/>
                  </a:schemeClr>
                </a:solidFill>
                <a:latin typeface="Consolas" panose="020B0609020204030204" pitchFamily="49" charset="0"/>
              </a:rPr>
              <a:t> outputs = </a:t>
            </a:r>
            <a:r>
              <a:rPr lang="en-US">
                <a:solidFill>
                  <a:schemeClr val="accent1"/>
                </a:solidFill>
                <a:latin typeface="Consolas" panose="020B0609020204030204" pitchFamily="49" charset="0"/>
              </a:rPr>
              <a:t>new</a:t>
            </a:r>
            <a:r>
              <a:rPr lang="en-US">
                <a:solidFill>
                  <a:schemeClr val="bg1">
                    <a:lumMod val="95000"/>
                  </a:schemeClr>
                </a:solidFill>
                <a:latin typeface="Consolas" panose="020B0609020204030204" pitchFamily="49" charset="0"/>
              </a:rPr>
              <a:t> </a:t>
            </a:r>
            <a:r>
              <a:rPr lang="en-US">
                <a:solidFill>
                  <a:schemeClr val="accent4">
                    <a:lumMod val="60000"/>
                    <a:lumOff val="40000"/>
                  </a:schemeClr>
                </a:solidFill>
                <a:latin typeface="Consolas" panose="020B0609020204030204" pitchFamily="49" charset="0"/>
              </a:rPr>
              <a:t>List</a:t>
            </a:r>
            <a:r>
              <a:rPr lang="en-US">
                <a:solidFill>
                  <a:schemeClr val="bg1">
                    <a:lumMod val="95000"/>
                  </a:schemeClr>
                </a:solidFill>
                <a:latin typeface="Consolas" panose="020B0609020204030204" pitchFamily="49" charset="0"/>
              </a:rPr>
              <a:t>&lt;</a:t>
            </a:r>
            <a:r>
              <a:rPr lang="en-US">
                <a:solidFill>
                  <a:schemeClr val="accent1"/>
                </a:solidFill>
                <a:latin typeface="Consolas" panose="020B0609020204030204" pitchFamily="49" charset="0"/>
              </a:rPr>
              <a:t>string</a:t>
            </a:r>
            <a:r>
              <a:rPr lang="en-US">
                <a:solidFill>
                  <a:schemeClr val="bg1">
                    <a:lumMod val="95000"/>
                  </a:schemeClr>
                </a:solidFill>
                <a:latin typeface="Consolas" panose="020B0609020204030204" pitchFamily="49" charset="0"/>
              </a:rPr>
              <a:t>&gt;();</a:t>
            </a:r>
          </a:p>
          <a:p>
            <a:endParaRPr lang="en-US">
              <a:solidFill>
                <a:schemeClr val="bg1">
                  <a:lumMod val="95000"/>
                </a:schemeClr>
              </a:solidFill>
              <a:latin typeface="Consolas" panose="020B0609020204030204" pitchFamily="49" charset="0"/>
            </a:endParaRPr>
          </a:p>
          <a:p>
            <a:r>
              <a:rPr lang="en-US" err="1">
                <a:solidFill>
                  <a:schemeClr val="bg1">
                    <a:lumMod val="95000"/>
                  </a:schemeClr>
                </a:solidFill>
                <a:latin typeface="Consolas" panose="020B0609020204030204" pitchFamily="49" charset="0"/>
              </a:rPr>
              <a:t>outputs.Add</a:t>
            </a:r>
            <a:r>
              <a:rPr lang="en-US">
                <a:solidFill>
                  <a:schemeClr val="bg1">
                    <a:lumMod val="95000"/>
                  </a:schemeClr>
                </a:solidFill>
                <a:latin typeface="Consolas" panose="020B0609020204030204" pitchFamily="49" charset="0"/>
              </a:rPr>
              <a:t>(</a:t>
            </a:r>
            <a:r>
              <a:rPr lang="en-US">
                <a:solidFill>
                  <a:schemeClr val="accent1"/>
                </a:solidFill>
                <a:latin typeface="Consolas" panose="020B0609020204030204" pitchFamily="49" charset="0"/>
              </a:rPr>
              <a:t>await</a:t>
            </a:r>
            <a:r>
              <a:rPr lang="en-US">
                <a:solidFill>
                  <a:schemeClr val="bg1">
                    <a:lumMod val="95000"/>
                  </a:schemeClr>
                </a:solidFill>
                <a:latin typeface="Consolas" panose="020B0609020204030204" pitchFamily="49" charset="0"/>
              </a:rPr>
              <a:t> </a:t>
            </a:r>
            <a:r>
              <a:rPr lang="en-US" err="1">
                <a:solidFill>
                  <a:schemeClr val="bg1">
                    <a:lumMod val="95000"/>
                  </a:schemeClr>
                </a:solidFill>
                <a:latin typeface="Consolas" panose="020B0609020204030204" pitchFamily="49" charset="0"/>
              </a:rPr>
              <a:t>context.CallActivityAsync</a:t>
            </a:r>
            <a:r>
              <a:rPr lang="en-US">
                <a:solidFill>
                  <a:schemeClr val="bg1">
                    <a:lumMod val="95000"/>
                  </a:schemeClr>
                </a:solidFill>
                <a:latin typeface="Consolas" panose="020B0609020204030204" pitchFamily="49" charset="0"/>
              </a:rPr>
              <a:t>&lt;</a:t>
            </a:r>
            <a:r>
              <a:rPr lang="en-US">
                <a:solidFill>
                  <a:schemeClr val="accent1"/>
                </a:solidFill>
                <a:latin typeface="Consolas" panose="020B0609020204030204" pitchFamily="49" charset="0"/>
              </a:rPr>
              <a:t>string</a:t>
            </a:r>
            <a:r>
              <a:rPr lang="en-US">
                <a:solidFill>
                  <a:schemeClr val="bg1">
                    <a:lumMod val="95000"/>
                  </a:schemeClr>
                </a:solidFill>
                <a:latin typeface="Consolas" panose="020B0609020204030204" pitchFamily="49" charset="0"/>
              </a:rPr>
              <a:t>&gt;(</a:t>
            </a:r>
            <a:r>
              <a:rPr lang="en-US">
                <a:solidFill>
                  <a:schemeClr val="accent6">
                    <a:lumMod val="60000"/>
                    <a:lumOff val="40000"/>
                  </a:schemeClr>
                </a:solidFill>
                <a:latin typeface="Consolas" panose="020B0609020204030204" pitchFamily="49" charset="0"/>
              </a:rPr>
              <a:t>"</a:t>
            </a:r>
            <a:r>
              <a:rPr lang="en-US" err="1">
                <a:solidFill>
                  <a:schemeClr val="accent6">
                    <a:lumMod val="60000"/>
                    <a:lumOff val="40000"/>
                  </a:schemeClr>
                </a:solidFill>
                <a:latin typeface="Consolas" panose="020B0609020204030204" pitchFamily="49" charset="0"/>
              </a:rPr>
              <a:t>SayHello</a:t>
            </a:r>
            <a:r>
              <a:rPr lang="en-US">
                <a:solidFill>
                  <a:schemeClr val="accent6">
                    <a:lumMod val="60000"/>
                    <a:lumOff val="40000"/>
                  </a:schemeClr>
                </a:solidFill>
                <a:latin typeface="Consolas" panose="020B0609020204030204" pitchFamily="49" charset="0"/>
              </a:rPr>
              <a:t>"</a:t>
            </a:r>
            <a:r>
              <a:rPr lang="en-US">
                <a:solidFill>
                  <a:schemeClr val="bg1">
                    <a:lumMod val="95000"/>
                  </a:schemeClr>
                </a:solidFill>
                <a:latin typeface="Consolas" panose="020B0609020204030204" pitchFamily="49" charset="0"/>
              </a:rPr>
              <a:t>, </a:t>
            </a:r>
            <a:r>
              <a:rPr lang="en-US">
                <a:solidFill>
                  <a:schemeClr val="accent6">
                    <a:lumMod val="60000"/>
                    <a:lumOff val="40000"/>
                  </a:schemeClr>
                </a:solidFill>
                <a:latin typeface="Consolas" panose="020B0609020204030204" pitchFamily="49" charset="0"/>
              </a:rPr>
              <a:t>“</a:t>
            </a:r>
            <a:r>
              <a:rPr lang="en-US" dirty="0">
                <a:solidFill>
                  <a:schemeClr val="accent6">
                    <a:lumMod val="60000"/>
                    <a:lumOff val="40000"/>
                  </a:schemeClr>
                </a:solidFill>
                <a:latin typeface="Consolas" panose="020B0609020204030204" pitchFamily="49" charset="0"/>
              </a:rPr>
              <a:t>Seattle</a:t>
            </a:r>
            <a:r>
              <a:rPr lang="en-US">
                <a:solidFill>
                  <a:schemeClr val="accent6">
                    <a:lumMod val="60000"/>
                    <a:lumOff val="40000"/>
                  </a:schemeClr>
                </a:solidFill>
                <a:latin typeface="Consolas" panose="020B0609020204030204" pitchFamily="49" charset="0"/>
              </a:rPr>
              <a:t>"</a:t>
            </a:r>
            <a:r>
              <a:rPr lang="en-US">
                <a:solidFill>
                  <a:schemeClr val="bg1">
                    <a:lumMod val="95000"/>
                  </a:schemeClr>
                </a:solidFill>
                <a:latin typeface="Consolas" panose="020B0609020204030204" pitchFamily="49" charset="0"/>
              </a:rPr>
              <a:t>));</a:t>
            </a:r>
          </a:p>
          <a:p>
            <a:endParaRPr lang="en-US">
              <a:solidFill>
                <a:schemeClr val="bg1">
                  <a:lumMod val="95000"/>
                </a:schemeClr>
              </a:solidFill>
              <a:latin typeface="Consolas" panose="020B0609020204030204" pitchFamily="49" charset="0"/>
            </a:endParaRPr>
          </a:p>
          <a:p>
            <a:r>
              <a:rPr lang="en-US">
                <a:solidFill>
                  <a:schemeClr val="accent1"/>
                </a:solidFill>
                <a:latin typeface="Consolas" panose="020B0609020204030204" pitchFamily="49" charset="0"/>
              </a:rPr>
              <a:t>return</a:t>
            </a:r>
            <a:r>
              <a:rPr lang="en-US">
                <a:solidFill>
                  <a:schemeClr val="bg1">
                    <a:lumMod val="95000"/>
                  </a:schemeClr>
                </a:solidFill>
                <a:latin typeface="Consolas" panose="020B0609020204030204" pitchFamily="49" charset="0"/>
              </a:rPr>
              <a:t> outputs;</a:t>
            </a:r>
            <a:endParaRPr lang="en-US">
              <a:solidFill>
                <a:schemeClr val="bg1">
                  <a:lumMod val="95000"/>
                </a:schemeClr>
              </a:solidFill>
            </a:endParaRPr>
          </a:p>
        </p:txBody>
      </p:sp>
      <p:sp>
        <p:nvSpPr>
          <p:cNvPr id="10" name="Arrow: Right 9">
            <a:extLst>
              <a:ext uri="{FF2B5EF4-FFF2-40B4-BE49-F238E27FC236}">
                <a16:creationId xmlns:a16="http://schemas.microsoft.com/office/drawing/2014/main" id="{49FEF3C7-1ECE-4D6C-B051-13B954143BA0}"/>
              </a:ext>
            </a:extLst>
          </p:cNvPr>
          <p:cNvSpPr/>
          <p:nvPr/>
        </p:nvSpPr>
        <p:spPr>
          <a:xfrm>
            <a:off x="989310" y="3223924"/>
            <a:ext cx="759084" cy="352425"/>
          </a:xfrm>
          <a:prstGeom prst="rightArrow">
            <a:avLst/>
          </a:prstGeom>
          <a:solidFill>
            <a:srgbClr val="FF9900"/>
          </a:solidFill>
          <a:ln>
            <a:solidFill>
              <a:srgbClr val="CC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A09ADE-6152-41E6-894E-3E7EC08070BD}"/>
              </a:ext>
            </a:extLst>
          </p:cNvPr>
          <p:cNvSpPr/>
          <p:nvPr/>
        </p:nvSpPr>
        <p:spPr>
          <a:xfrm>
            <a:off x="1953179" y="2895312"/>
            <a:ext cx="1685925" cy="1009650"/>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989310" y="558076"/>
            <a:ext cx="10213376" cy="292894"/>
          </a:xfrm>
          <a:prstGeom prst="rect">
            <a:avLst/>
          </a:prstGeom>
          <a:solidFill>
            <a:srgbClr val="FFCC00">
              <a:alpha val="24706"/>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178837" y="4427439"/>
            <a:ext cx="155039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863907" y="4427439"/>
            <a:ext cx="155039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8ABAA60-2D45-4924-956E-C60614A3E6B1}"/>
              </a:ext>
            </a:extLst>
          </p:cNvPr>
          <p:cNvSpPr txBox="1"/>
          <p:nvPr/>
        </p:nvSpPr>
        <p:spPr>
          <a:xfrm>
            <a:off x="2438970" y="4415313"/>
            <a:ext cx="266700" cy="584775"/>
          </a:xfrm>
          <a:prstGeom prst="rect">
            <a:avLst/>
          </a:prstGeom>
          <a:noFill/>
        </p:spPr>
        <p:txBody>
          <a:bodyPr wrap="square" rtlCol="0">
            <a:spAutoFit/>
          </a:bodyPr>
          <a:lstStyle/>
          <a:p>
            <a:r>
              <a:rPr lang="en-US" sz="3200">
                <a:solidFill>
                  <a:schemeClr val="accent1"/>
                </a:solidFill>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0407" y="4209174"/>
            <a:ext cx="412278" cy="412278"/>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896524" y="3223924"/>
            <a:ext cx="1207586"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5927" y="2867691"/>
            <a:ext cx="412278" cy="412278"/>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325030" y="2897201"/>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892642" y="4223359"/>
            <a:ext cx="2550699" cy="369332"/>
          </a:xfrm>
          <a:prstGeom prst="rect">
            <a:avLst/>
          </a:prstGeom>
          <a:noFill/>
        </p:spPr>
        <p:txBody>
          <a:bodyPr wrap="square" rtlCol="0">
            <a:spAutoFit/>
          </a:bodyPr>
          <a:lstStyle/>
          <a:p>
            <a:pPr algn="ctr"/>
            <a:r>
              <a:rPr lang="en-US">
                <a:solidFill>
                  <a:schemeClr val="accent6"/>
                </a:solidFill>
                <a:latin typeface="Consolas" panose="020B0609020204030204" pitchFamily="49" charset="0"/>
              </a:rPr>
              <a:t>“Hello </a:t>
            </a:r>
            <a:r>
              <a:rPr lang="en-US" dirty="0">
                <a:solidFill>
                  <a:schemeClr val="accent6"/>
                </a:solidFill>
                <a:latin typeface="Consolas" panose="020B0609020204030204" pitchFamily="49" charset="0"/>
              </a:rPr>
              <a:t>Seattle</a:t>
            </a:r>
            <a:r>
              <a:rPr lang="en-US">
                <a:solidFill>
                  <a:schemeClr val="accent6"/>
                </a:solidFill>
                <a:latin typeface="Consolas" panose="020B0609020204030204" pitchFamily="49" charset="0"/>
              </a:rPr>
              <a:t>!”</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467600" y="2895312"/>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467600" y="3203089"/>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467600" y="3510866"/>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Task Scheduled, </a:t>
            </a:r>
            <a:r>
              <a:rPr lang="en-US" sz="1400" err="1">
                <a:solidFill>
                  <a:schemeClr val="tx2">
                    <a:lumMod val="75000"/>
                  </a:schemeClr>
                </a:solidFill>
              </a:rPr>
              <a:t>SayHello</a:t>
            </a:r>
            <a:r>
              <a:rPr lang="en-US" sz="1400">
                <a:solidFill>
                  <a:schemeClr val="tx2">
                    <a:lumMod val="75000"/>
                  </a:schemeClr>
                </a:solidFill>
              </a:rPr>
              <a:t>, “</a:t>
            </a:r>
            <a:r>
              <a:rPr lang="en-US" sz="1400" dirty="0">
                <a:solidFill>
                  <a:schemeClr val="tx2">
                    <a:lumMod val="75000"/>
                  </a:schemeClr>
                </a:solidFill>
              </a:rPr>
              <a:t>Seattle</a:t>
            </a:r>
            <a:r>
              <a:rPr lang="en-US" sz="1400">
                <a:solidFill>
                  <a:schemeClr val="tx2">
                    <a:lumMod val="75000"/>
                  </a:schemeClr>
                </a:solidFill>
              </a:rPr>
              <a:t>”</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467600" y="3818643"/>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5954729" y="3831212"/>
            <a:ext cx="431869" cy="352425"/>
          </a:xfrm>
          <a:prstGeom prst="rightArrow">
            <a:avLst/>
          </a:prstGeom>
          <a:solidFill>
            <a:srgbClr val="00B050"/>
          </a:solidFill>
          <a:ln>
            <a:solidFill>
              <a:srgbClr val="0066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996832E-4FA5-4A24-8894-8C12391F002C}"/>
              </a:ext>
            </a:extLst>
          </p:cNvPr>
          <p:cNvSpPr txBox="1"/>
          <p:nvPr/>
        </p:nvSpPr>
        <p:spPr>
          <a:xfrm>
            <a:off x="7467600" y="4126420"/>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Task Completed, “Hello </a:t>
            </a:r>
            <a:r>
              <a:rPr lang="en-US" sz="1400" dirty="0">
                <a:solidFill>
                  <a:schemeClr val="tx2">
                    <a:lumMod val="75000"/>
                  </a:schemeClr>
                </a:solidFill>
              </a:rPr>
              <a:t>Seattle</a:t>
            </a:r>
            <a:r>
              <a:rPr lang="en-US" sz="1400">
                <a:solidFill>
                  <a:schemeClr val="tx2">
                    <a:lumMod val="75000"/>
                  </a:schemeClr>
                </a:solidFill>
              </a:rPr>
              <a:t>!”</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467600" y="4434197"/>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989310" y="1088232"/>
            <a:ext cx="10213376" cy="292894"/>
          </a:xfrm>
          <a:prstGeom prst="rect">
            <a:avLst/>
          </a:prstGeom>
          <a:solidFill>
            <a:srgbClr val="FFCC00">
              <a:alpha val="25000"/>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941DC040-4106-4B7B-B254-D177395DCE66}"/>
              </a:ext>
            </a:extLst>
          </p:cNvPr>
          <p:cNvSpPr txBox="1"/>
          <p:nvPr/>
        </p:nvSpPr>
        <p:spPr>
          <a:xfrm>
            <a:off x="7467600" y="4126419"/>
            <a:ext cx="3735086" cy="307777"/>
          </a:xfrm>
          <a:prstGeom prst="rect">
            <a:avLst/>
          </a:prstGeom>
          <a:solidFill>
            <a:srgbClr val="FFCC00">
              <a:alpha val="25000"/>
            </a:srgbClr>
          </a:solidFill>
          <a:ln w="31750">
            <a:solidFill>
              <a:srgbClr val="FFCC00"/>
            </a:solidFill>
          </a:ln>
        </p:spPr>
        <p:txBody>
          <a:bodyPr wrap="square" rtlCol="0">
            <a:spAutoFit/>
          </a:bodyPr>
          <a:lstStyle/>
          <a:p>
            <a:endParaRPr lang="en-US" sz="1400">
              <a:solidFill>
                <a:schemeClr val="tx2">
                  <a:lumMod val="75000"/>
                </a:schemeClr>
              </a:solidFill>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08636" y="3831211"/>
            <a:ext cx="431869" cy="352425"/>
          </a:xfrm>
          <a:prstGeom prst="rightArrow">
            <a:avLst/>
          </a:prstGeom>
          <a:solidFill>
            <a:schemeClr val="accent6"/>
          </a:solidFill>
          <a:ln>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2E413D2-E7AD-465F-B904-F5799C9C7CE4}"/>
              </a:ext>
            </a:extLst>
          </p:cNvPr>
          <p:cNvSpPr txBox="1"/>
          <p:nvPr/>
        </p:nvSpPr>
        <p:spPr>
          <a:xfrm>
            <a:off x="7467600" y="4741974"/>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Execution Completed, ["Hello </a:t>
            </a:r>
            <a:r>
              <a:rPr lang="en-US" sz="1400" dirty="0">
                <a:solidFill>
                  <a:schemeClr val="tx2">
                    <a:lumMod val="75000"/>
                  </a:schemeClr>
                </a:solidFill>
              </a:rPr>
              <a:t>Seattle</a:t>
            </a:r>
            <a:r>
              <a:rPr lang="en-US" sz="1400">
                <a:solidFill>
                  <a:schemeClr val="tx2">
                    <a:lumMod val="75000"/>
                  </a:schemeClr>
                </a:solidFill>
              </a:rPr>
              <a:t>!"]</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467600" y="5049751"/>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Completed</a:t>
            </a:r>
          </a:p>
        </p:txBody>
      </p:sp>
      <p:sp>
        <p:nvSpPr>
          <p:cNvPr id="2" name="TextBox 1">
            <a:extLst>
              <a:ext uri="{FF2B5EF4-FFF2-40B4-BE49-F238E27FC236}">
                <a16:creationId xmlns:a16="http://schemas.microsoft.com/office/drawing/2014/main" id="{F0FF0FEB-EB8B-4192-8D05-D44B903D27EE}"/>
              </a:ext>
            </a:extLst>
          </p:cNvPr>
          <p:cNvSpPr txBox="1"/>
          <p:nvPr/>
        </p:nvSpPr>
        <p:spPr>
          <a:xfrm>
            <a:off x="7467600" y="2525980"/>
            <a:ext cx="1502976" cy="369332"/>
          </a:xfrm>
          <a:prstGeom prst="rect">
            <a:avLst/>
          </a:prstGeom>
          <a:noFill/>
        </p:spPr>
        <p:txBody>
          <a:bodyPr wrap="none" rtlCol="0">
            <a:spAutoFit/>
          </a:bodyPr>
          <a:lstStyle/>
          <a:p>
            <a:r>
              <a:rPr lang="en-US">
                <a:solidFill>
                  <a:schemeClr val="tx2">
                    <a:lumMod val="75000"/>
                  </a:schemeClr>
                </a:solidFill>
              </a:rPr>
              <a:t>History Table</a:t>
            </a:r>
          </a:p>
        </p:txBody>
      </p:sp>
    </p:spTree>
    <p:extLst>
      <p:ext uri="{BB962C8B-B14F-4D97-AF65-F5344CB8AC3E}">
        <p14:creationId xmlns:p14="http://schemas.microsoft.com/office/powerpoint/2010/main" val="3754112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2.59259E-6 L 0 0.07732 " pathEditMode="relative" rAng="0" ptsTypes="AA">
                                      <p:cBhvr>
                                        <p:cTn id="155" dur="2000" fill="hold"/>
                                        <p:tgtEl>
                                          <p:spTgt spid="48"/>
                                        </p:tgtEl>
                                        <p:attrNameLst>
                                          <p:attrName>ppt_x</p:attrName>
                                          <p:attrName>ppt_y</p:attrName>
                                        </p:attrNameLst>
                                      </p:cBhvr>
                                      <p:rCtr x="0" y="3866"/>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3AB2BF2-1772-42D6-A13E-DDEAB8CBE62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9843"/>
          <a:stretch/>
        </p:blipFill>
        <p:spPr>
          <a:xfrm>
            <a:off x="-738130" y="-1091639"/>
            <a:ext cx="5375376" cy="7949639"/>
          </a:xfrm>
          <a:prstGeom prst="rect">
            <a:avLst/>
          </a:prstGeom>
        </p:spPr>
      </p:pic>
      <p:sp>
        <p:nvSpPr>
          <p:cNvPr id="14" name="Rectangle 13">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B87B7F-CF37-41AD-B753-14DEA64DB685}"/>
              </a:ext>
            </a:extLst>
          </p:cNvPr>
          <p:cNvSpPr>
            <a:spLocks noGrp="1"/>
          </p:cNvSpPr>
          <p:nvPr>
            <p:ph type="title"/>
          </p:nvPr>
        </p:nvSpPr>
        <p:spPr>
          <a:xfrm>
            <a:off x="5277328" y="515590"/>
            <a:ext cx="6274591" cy="5826819"/>
          </a:xfrm>
        </p:spPr>
        <p:txBody>
          <a:bodyPr vert="horz" lIns="91440" tIns="45720" rIns="91440" bIns="45720" rtlCol="0" anchor="ctr">
            <a:normAutofit fontScale="90000"/>
          </a:bodyPr>
          <a:lstStyle/>
          <a:p>
            <a:pPr defTabSz="914400"/>
            <a:r>
              <a:rPr lang="en-US" sz="6000">
                <a:solidFill>
                  <a:schemeClr val="bg1"/>
                </a:solidFill>
                <a:ea typeface="+mj-ea"/>
                <a:cs typeface="+mj-cs"/>
              </a:rPr>
              <a:t>Katy Shimizu</a:t>
            </a:r>
            <a:br>
              <a:rPr lang="en-US" sz="6000">
                <a:solidFill>
                  <a:schemeClr val="bg1"/>
                </a:solidFill>
                <a:ea typeface="+mj-ea"/>
                <a:cs typeface="+mj-cs"/>
              </a:rPr>
            </a:br>
            <a:br>
              <a:rPr lang="en-US" sz="2800">
                <a:solidFill>
                  <a:schemeClr val="bg1"/>
                </a:solidFill>
                <a:ea typeface="+mj-ea"/>
                <a:cs typeface="+mj-cs"/>
              </a:rPr>
            </a:br>
            <a:br>
              <a:rPr lang="en-US" sz="6000">
                <a:solidFill>
                  <a:schemeClr val="bg1"/>
                </a:solidFill>
                <a:ea typeface="+mj-ea"/>
                <a:cs typeface="+mj-cs"/>
              </a:rPr>
            </a:br>
            <a:r>
              <a:rPr lang="en-US" sz="3100">
                <a:solidFill>
                  <a:schemeClr val="bg1"/>
                </a:solidFill>
                <a:ea typeface="+mj-ea"/>
                <a:cs typeface="+mj-cs"/>
              </a:rPr>
              <a:t>Software Engineer II @ Microsoft</a:t>
            </a:r>
            <a:br>
              <a:rPr lang="en-US" sz="2800">
                <a:solidFill>
                  <a:schemeClr val="bg1"/>
                </a:solidFill>
                <a:ea typeface="+mj-ea"/>
                <a:cs typeface="+mj-cs"/>
              </a:rPr>
            </a:br>
            <a:br>
              <a:rPr lang="en-US" sz="2800">
                <a:solidFill>
                  <a:schemeClr val="bg1"/>
                </a:solidFill>
                <a:ea typeface="+mj-ea"/>
                <a:cs typeface="+mj-cs"/>
              </a:rPr>
            </a:br>
            <a:r>
              <a:rPr lang="en-US" sz="2800">
                <a:solidFill>
                  <a:schemeClr val="bg1"/>
                </a:solidFill>
                <a:ea typeface="+mj-ea"/>
                <a:cs typeface="+mj-cs"/>
              </a:rPr>
              <a:t>App Service</a:t>
            </a:r>
            <a:br>
              <a:rPr lang="en-US" sz="2800">
                <a:solidFill>
                  <a:schemeClr val="bg1"/>
                </a:solidFill>
                <a:ea typeface="+mj-ea"/>
                <a:cs typeface="+mj-cs"/>
              </a:rPr>
            </a:br>
            <a:r>
              <a:rPr lang="en-US" sz="2800" dirty="0">
                <a:solidFill>
                  <a:schemeClr val="bg1"/>
                </a:solidFill>
                <a:ea typeface="+mj-ea"/>
                <a:cs typeface="+mj-cs"/>
              </a:rPr>
              <a:t>Azure Functions</a:t>
            </a:r>
            <a:br>
              <a:rPr lang="en-US" sz="2800" dirty="0">
                <a:solidFill>
                  <a:schemeClr val="bg1"/>
                </a:solidFill>
                <a:ea typeface="+mj-ea"/>
                <a:cs typeface="+mj-cs"/>
              </a:rPr>
            </a:br>
            <a:r>
              <a:rPr lang="en-US" sz="2800">
                <a:solidFill>
                  <a:schemeClr val="bg1"/>
                </a:solidFill>
                <a:ea typeface="+mj-ea"/>
                <a:cs typeface="+mj-cs"/>
              </a:rPr>
              <a:t>Durable Functions</a:t>
            </a:r>
            <a:br>
              <a:rPr lang="en-US" sz="2800">
                <a:solidFill>
                  <a:schemeClr val="bg1"/>
                </a:solidFill>
                <a:ea typeface="+mj-ea"/>
                <a:cs typeface="+mj-cs"/>
              </a:rPr>
            </a:br>
            <a:r>
              <a:rPr lang="en-US" sz="2800">
                <a:solidFill>
                  <a:schemeClr val="bg1"/>
                </a:solidFill>
                <a:ea typeface="+mj-ea"/>
                <a:cs typeface="+mj-cs"/>
              </a:rPr>
              <a:t>Durable</a:t>
            </a:r>
            <a:r>
              <a:rPr lang="en-US" sz="2800" dirty="0">
                <a:solidFill>
                  <a:schemeClr val="bg1"/>
                </a:solidFill>
                <a:ea typeface="+mj-ea"/>
                <a:cs typeface="+mj-cs"/>
              </a:rPr>
              <a:t>.</a:t>
            </a:r>
            <a:r>
              <a:rPr lang="en-US" sz="2800">
                <a:solidFill>
                  <a:schemeClr val="bg1"/>
                </a:solidFill>
                <a:ea typeface="+mj-ea"/>
                <a:cs typeface="+mj-cs"/>
              </a:rPr>
              <a:t>JS</a:t>
            </a:r>
            <a:br>
              <a:rPr lang="en-US" sz="2800">
                <a:solidFill>
                  <a:schemeClr val="bg1"/>
                </a:solidFill>
                <a:ea typeface="+mj-ea"/>
                <a:cs typeface="+mj-cs"/>
              </a:rPr>
            </a:br>
            <a:br>
              <a:rPr lang="en-US" sz="2800">
                <a:solidFill>
                  <a:schemeClr val="bg1"/>
                </a:solidFill>
                <a:ea typeface="+mj-ea"/>
                <a:cs typeface="+mj-cs"/>
              </a:rPr>
            </a:br>
            <a:br>
              <a:rPr lang="en-US" sz="2800">
                <a:solidFill>
                  <a:schemeClr val="bg1"/>
                </a:solidFill>
                <a:ea typeface="+mj-ea"/>
                <a:cs typeface="+mj-cs"/>
              </a:rPr>
            </a:br>
            <a:br>
              <a:rPr lang="en-US" sz="2800">
                <a:solidFill>
                  <a:schemeClr val="bg1"/>
                </a:solidFill>
                <a:ea typeface="+mj-ea"/>
                <a:cs typeface="+mj-cs"/>
              </a:rPr>
            </a:br>
            <a:r>
              <a:rPr lang="en-US" sz="2800">
                <a:solidFill>
                  <a:schemeClr val="bg1"/>
                </a:solidFill>
                <a:ea typeface="+mj-ea"/>
                <a:cs typeface="+mj-cs"/>
              </a:rPr>
              <a:t>@</a:t>
            </a:r>
            <a:r>
              <a:rPr lang="en-US" sz="2800" err="1">
                <a:solidFill>
                  <a:schemeClr val="bg1"/>
                </a:solidFill>
                <a:ea typeface="+mj-ea"/>
                <a:cs typeface="+mj-cs"/>
              </a:rPr>
              <a:t>kashimizMSFT</a:t>
            </a:r>
            <a:br>
              <a:rPr lang="en-US" sz="2800">
                <a:solidFill>
                  <a:schemeClr val="bg1"/>
                </a:solidFill>
                <a:ea typeface="+mj-ea"/>
                <a:cs typeface="+mj-cs"/>
              </a:rPr>
            </a:br>
            <a:r>
              <a:rPr lang="en-US" sz="2800">
                <a:solidFill>
                  <a:schemeClr val="bg1"/>
                </a:solidFill>
                <a:ea typeface="+mj-ea"/>
                <a:cs typeface="+mj-cs"/>
              </a:rPr>
              <a:t>katy.</a:t>
            </a:r>
            <a:r>
              <a:rPr lang="en-US" sz="2800" dirty="0">
                <a:solidFill>
                  <a:schemeClr val="bg1"/>
                </a:solidFill>
                <a:ea typeface="+mj-ea"/>
                <a:cs typeface="+mj-cs"/>
              </a:rPr>
              <a:t>shimizu</a:t>
            </a:r>
            <a:r>
              <a:rPr lang="en-US" sz="2800">
                <a:solidFill>
                  <a:schemeClr val="bg1"/>
                </a:solidFill>
                <a:ea typeface="+mj-ea"/>
                <a:cs typeface="+mj-cs"/>
              </a:rPr>
              <a:t>@microsoft.com</a:t>
            </a:r>
          </a:p>
        </p:txBody>
      </p:sp>
    </p:spTree>
    <p:extLst>
      <p:ext uri="{BB962C8B-B14F-4D97-AF65-F5344CB8AC3E}">
        <p14:creationId xmlns:p14="http://schemas.microsoft.com/office/powerpoint/2010/main" val="1955808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8080" y="254919"/>
            <a:ext cx="11655840" cy="899665"/>
          </a:xfrm>
        </p:spPr>
        <p:txBody>
          <a:bodyPr/>
          <a:lstStyle/>
          <a:p>
            <a:r>
              <a:rPr lang="en-US" dirty="0"/>
              <a:t>Orchestrator Constraints</a:t>
            </a:r>
          </a:p>
        </p:txBody>
      </p:sp>
      <p:grpSp>
        <p:nvGrpSpPr>
          <p:cNvPr id="70" name="Group 69"/>
          <p:cNvGrpSpPr/>
          <p:nvPr/>
        </p:nvGrpSpPr>
        <p:grpSpPr>
          <a:xfrm>
            <a:off x="648860" y="3603143"/>
            <a:ext cx="7145254" cy="538836"/>
            <a:chOff x="459485" y="1210579"/>
            <a:chExt cx="7288531" cy="549641"/>
          </a:xfrm>
        </p:grpSpPr>
        <p:sp>
          <p:nvSpPr>
            <p:cNvPr id="26" name="Content Placeholder 2"/>
            <p:cNvSpPr txBox="1">
              <a:spLocks/>
            </p:cNvSpPr>
            <p:nvPr/>
          </p:nvSpPr>
          <p:spPr>
            <a:xfrm>
              <a:off x="1029716" y="1241050"/>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Never do I/O directly in the orchestrator</a:t>
              </a:r>
            </a:p>
          </p:txBody>
        </p:sp>
        <p:grpSp>
          <p:nvGrpSpPr>
            <p:cNvPr id="2" name="Group 1"/>
            <p:cNvGrpSpPr/>
            <p:nvPr/>
          </p:nvGrpSpPr>
          <p:grpSpPr>
            <a:xfrm>
              <a:off x="459485" y="1210579"/>
              <a:ext cx="549641" cy="549641"/>
              <a:chOff x="451865" y="1195339"/>
              <a:chExt cx="666750" cy="666750"/>
            </a:xfrm>
          </p:grpSpPr>
          <p:sp>
            <p:nvSpPr>
              <p:cNvPr id="27" name="Oval 2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11"/>
              <p:cNvGrpSpPr>
                <a:grpSpLocks noChangeAspect="1"/>
              </p:cNvGrpSpPr>
              <p:nvPr/>
            </p:nvGrpSpPr>
            <p:grpSpPr bwMode="auto">
              <a:xfrm>
                <a:off x="624134" y="1369496"/>
                <a:ext cx="322213" cy="318437"/>
                <a:chOff x="3186" y="2339"/>
                <a:chExt cx="256" cy="253"/>
              </a:xfrm>
            </p:grpSpPr>
            <p:sp>
              <p:nvSpPr>
                <p:cNvPr id="2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3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9" name="Group 68"/>
          <p:cNvGrpSpPr/>
          <p:nvPr/>
        </p:nvGrpSpPr>
        <p:grpSpPr>
          <a:xfrm>
            <a:off x="648859" y="5228741"/>
            <a:ext cx="7145253" cy="538836"/>
            <a:chOff x="459485" y="1896550"/>
            <a:chExt cx="7288530" cy="549641"/>
          </a:xfrm>
        </p:grpSpPr>
        <p:sp>
          <p:nvSpPr>
            <p:cNvPr id="31" name="Content Placeholder 2"/>
            <p:cNvSpPr txBox="1">
              <a:spLocks/>
            </p:cNvSpPr>
            <p:nvPr/>
          </p:nvSpPr>
          <p:spPr>
            <a:xfrm>
              <a:off x="1029715" y="1927021"/>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Don’t write infinite loops</a:t>
              </a:r>
            </a:p>
          </p:txBody>
        </p:sp>
        <p:grpSp>
          <p:nvGrpSpPr>
            <p:cNvPr id="36" name="Group 35"/>
            <p:cNvGrpSpPr/>
            <p:nvPr/>
          </p:nvGrpSpPr>
          <p:grpSpPr>
            <a:xfrm>
              <a:off x="459485" y="1896550"/>
              <a:ext cx="549641" cy="549641"/>
              <a:chOff x="451865" y="1195339"/>
              <a:chExt cx="666750" cy="666750"/>
            </a:xfrm>
          </p:grpSpPr>
          <p:sp>
            <p:nvSpPr>
              <p:cNvPr id="37" name="Oval 3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11"/>
              <p:cNvGrpSpPr>
                <a:grpSpLocks noChangeAspect="1"/>
              </p:cNvGrpSpPr>
              <p:nvPr/>
            </p:nvGrpSpPr>
            <p:grpSpPr bwMode="auto">
              <a:xfrm>
                <a:off x="624134" y="1369496"/>
                <a:ext cx="322213" cy="318437"/>
                <a:chOff x="3186" y="2339"/>
                <a:chExt cx="256" cy="253"/>
              </a:xfrm>
            </p:grpSpPr>
            <p:sp>
              <p:nvSpPr>
                <p:cNvPr id="3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8" name="Group 67"/>
          <p:cNvGrpSpPr/>
          <p:nvPr/>
        </p:nvGrpSpPr>
        <p:grpSpPr>
          <a:xfrm>
            <a:off x="648860" y="1157129"/>
            <a:ext cx="8452903" cy="546453"/>
            <a:chOff x="459485" y="2582521"/>
            <a:chExt cx="7194070" cy="557411"/>
          </a:xfrm>
        </p:grpSpPr>
        <p:sp>
          <p:nvSpPr>
            <p:cNvPr id="16" name="Content Placeholder 2"/>
            <p:cNvSpPr txBox="1">
              <a:spLocks/>
            </p:cNvSpPr>
            <p:nvPr/>
          </p:nvSpPr>
          <p:spPr>
            <a:xfrm>
              <a:off x="935255" y="2606095"/>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Orchestrator code </a:t>
              </a:r>
              <a:r>
                <a:rPr lang="en-US" sz="2353" u="sng"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must</a:t>
              </a: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 be deterministic</a:t>
              </a:r>
            </a:p>
          </p:txBody>
        </p:sp>
        <p:grpSp>
          <p:nvGrpSpPr>
            <p:cNvPr id="41" name="Group 40"/>
            <p:cNvGrpSpPr/>
            <p:nvPr/>
          </p:nvGrpSpPr>
          <p:grpSpPr>
            <a:xfrm>
              <a:off x="459485" y="2582521"/>
              <a:ext cx="475770" cy="557411"/>
              <a:chOff x="451865" y="1195338"/>
              <a:chExt cx="577140" cy="676175"/>
            </a:xfrm>
          </p:grpSpPr>
          <p:sp>
            <p:nvSpPr>
              <p:cNvPr id="42" name="Oval 41"/>
              <p:cNvSpPr/>
              <p:nvPr/>
            </p:nvSpPr>
            <p:spPr bwMode="auto">
              <a:xfrm>
                <a:off x="451865" y="1195338"/>
                <a:ext cx="577140" cy="67617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11"/>
              <p:cNvGrpSpPr>
                <a:grpSpLocks noChangeAspect="1"/>
              </p:cNvGrpSpPr>
              <p:nvPr/>
            </p:nvGrpSpPr>
            <p:grpSpPr bwMode="auto">
              <a:xfrm>
                <a:off x="624134" y="1369164"/>
                <a:ext cx="322213" cy="318401"/>
                <a:chOff x="3186" y="2339"/>
                <a:chExt cx="256" cy="253"/>
              </a:xfrm>
            </p:grpSpPr>
            <p:sp>
              <p:nvSpPr>
                <p:cNvPr id="44"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45"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7" name="Group 66"/>
          <p:cNvGrpSpPr/>
          <p:nvPr/>
        </p:nvGrpSpPr>
        <p:grpSpPr>
          <a:xfrm>
            <a:off x="648861" y="1977545"/>
            <a:ext cx="10622826" cy="538836"/>
            <a:chOff x="459485" y="3268492"/>
            <a:chExt cx="10835835" cy="549641"/>
          </a:xfrm>
        </p:grpSpPr>
        <p:sp>
          <p:nvSpPr>
            <p:cNvPr id="21" name="Content Placeholder 2"/>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Never use random numbers, </a:t>
              </a:r>
              <a:r>
                <a:rPr lang="en-US" sz="2353" dirty="0" err="1">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DateTime.UtcNow</a:t>
              </a: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 </a:t>
              </a:r>
              <a:r>
                <a:rPr lang="en-US" sz="2353" dirty="0" err="1">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Guid.NewGuid</a:t>
              </a:r>
              <a:r>
                <a:rPr lang="en-US" sz="2353"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 etc.</a:t>
              </a:r>
            </a:p>
          </p:txBody>
        </p:sp>
        <p:grpSp>
          <p:nvGrpSpPr>
            <p:cNvPr id="46" name="Group 45"/>
            <p:cNvGrpSpPr/>
            <p:nvPr/>
          </p:nvGrpSpPr>
          <p:grpSpPr>
            <a:xfrm>
              <a:off x="459485" y="3268492"/>
              <a:ext cx="549641" cy="549641"/>
              <a:chOff x="451865" y="1195339"/>
              <a:chExt cx="666750" cy="666750"/>
            </a:xfrm>
          </p:grpSpPr>
          <p:sp>
            <p:nvSpPr>
              <p:cNvPr id="47" name="Oval 4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11"/>
              <p:cNvGrpSpPr>
                <a:grpSpLocks noChangeAspect="1"/>
              </p:cNvGrpSpPr>
              <p:nvPr/>
            </p:nvGrpSpPr>
            <p:grpSpPr bwMode="auto">
              <a:xfrm>
                <a:off x="624134" y="1369496"/>
                <a:ext cx="322213" cy="318437"/>
                <a:chOff x="3186" y="2339"/>
                <a:chExt cx="256" cy="253"/>
              </a:xfrm>
            </p:grpSpPr>
            <p:sp>
              <p:nvSpPr>
                <p:cNvPr id="4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51" name="Group 50">
            <a:extLst>
              <a:ext uri="{FF2B5EF4-FFF2-40B4-BE49-F238E27FC236}">
                <a16:creationId xmlns:a16="http://schemas.microsoft.com/office/drawing/2014/main" id="{BB9741B8-3031-48FA-A8EF-F16923D813F4}"/>
              </a:ext>
            </a:extLst>
          </p:cNvPr>
          <p:cNvGrpSpPr/>
          <p:nvPr/>
        </p:nvGrpSpPr>
        <p:grpSpPr>
          <a:xfrm>
            <a:off x="1207879" y="2790344"/>
            <a:ext cx="10622826" cy="538836"/>
            <a:chOff x="459485" y="3268492"/>
            <a:chExt cx="10835835" cy="549641"/>
          </a:xfrm>
        </p:grpSpPr>
        <p:sp>
          <p:nvSpPr>
            <p:cNvPr id="52" name="Content Placeholder 2">
              <a:extLst>
                <a:ext uri="{FF2B5EF4-FFF2-40B4-BE49-F238E27FC236}">
                  <a16:creationId xmlns:a16="http://schemas.microsoft.com/office/drawing/2014/main" id="{BFE809E0-8659-43A5-BCE2-862F48756C96}"/>
                </a:ext>
              </a:extLst>
            </p:cNvPr>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gradFill>
                    <a:gsLst>
                      <a:gs pos="0">
                        <a:schemeClr val="tx2">
                          <a:lumMod val="75000"/>
                        </a:schemeClr>
                      </a:gs>
                      <a:gs pos="0">
                        <a:schemeClr val="tx2"/>
                      </a:gs>
                    </a:gsLst>
                    <a:lin ang="5400000" scaled="0"/>
                  </a:gradFill>
                  <a:latin typeface="Segoe UI Semibold" panose="020B0702040204020203" pitchFamily="34" charset="0"/>
                  <a:cs typeface="Segoe UI Semibold" panose="020B0702040204020203" pitchFamily="34" charset="0"/>
                </a:rPr>
                <a:t>Use </a:t>
              </a:r>
              <a:r>
                <a:rPr lang="en-US" sz="2353" dirty="0" err="1">
                  <a:gradFill>
                    <a:gsLst>
                      <a:gs pos="0">
                        <a:schemeClr val="tx2">
                          <a:lumMod val="75000"/>
                        </a:schemeClr>
                      </a:gs>
                      <a:gs pos="0">
                        <a:schemeClr val="tx2"/>
                      </a:gs>
                    </a:gsLst>
                    <a:lin ang="5400000" scaled="0"/>
                  </a:gradFill>
                  <a:latin typeface="Segoe UI Semibold" panose="020B0702040204020203" pitchFamily="34" charset="0"/>
                  <a:cs typeface="Segoe UI Semibold" panose="020B0702040204020203" pitchFamily="34" charset="0"/>
                </a:rPr>
                <a:t>DurableOrchestrationContext.CurrentUtcDateTime</a:t>
              </a:r>
              <a:endParaRPr lang="en-US" sz="2353" dirty="0">
                <a:gradFill>
                  <a:gsLst>
                    <a:gs pos="0">
                      <a:schemeClr val="tx2">
                        <a:lumMod val="75000"/>
                      </a:schemeClr>
                    </a:gs>
                    <a:gs pos="0">
                      <a:schemeClr val="tx2"/>
                    </a:gs>
                  </a:gsLst>
                  <a:lin ang="5400000" scaled="0"/>
                </a:gradFill>
                <a:latin typeface="Segoe UI Semibold" panose="020B0702040204020203" pitchFamily="34" charset="0"/>
                <a:cs typeface="Segoe UI Semibold" panose="020B0702040204020203" pitchFamily="34" charset="0"/>
              </a:endParaRPr>
            </a:p>
          </p:txBody>
        </p:sp>
        <p:grpSp>
          <p:nvGrpSpPr>
            <p:cNvPr id="53" name="Group 52">
              <a:extLst>
                <a:ext uri="{FF2B5EF4-FFF2-40B4-BE49-F238E27FC236}">
                  <a16:creationId xmlns:a16="http://schemas.microsoft.com/office/drawing/2014/main" id="{C30BCA3D-3616-485B-9264-BAF2143FB2F5}"/>
                </a:ext>
              </a:extLst>
            </p:cNvPr>
            <p:cNvGrpSpPr/>
            <p:nvPr/>
          </p:nvGrpSpPr>
          <p:grpSpPr>
            <a:xfrm>
              <a:off x="459485" y="3268492"/>
              <a:ext cx="549641" cy="549641"/>
              <a:chOff x="451865" y="1195339"/>
              <a:chExt cx="666750" cy="666750"/>
            </a:xfrm>
          </p:grpSpPr>
          <p:sp>
            <p:nvSpPr>
              <p:cNvPr id="54" name="Oval 53">
                <a:extLst>
                  <a:ext uri="{FF2B5EF4-FFF2-40B4-BE49-F238E27FC236}">
                    <a16:creationId xmlns:a16="http://schemas.microsoft.com/office/drawing/2014/main" id="{0F63DD4C-DFC5-4D6A-934E-FD4667B00A71}"/>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6" name="Line 12">
                <a:extLst>
                  <a:ext uri="{FF2B5EF4-FFF2-40B4-BE49-F238E27FC236}">
                    <a16:creationId xmlns:a16="http://schemas.microsoft.com/office/drawing/2014/main" id="{E252C30E-CB49-4278-93C4-05F08D0A3C8E}"/>
                  </a:ext>
                </a:extLst>
              </p:cNvPr>
              <p:cNvSpPr>
                <a:spLocks noChangeShapeType="1"/>
              </p:cNvSpPr>
              <p:nvPr/>
            </p:nvSpPr>
            <p:spPr bwMode="auto">
              <a:xfrm>
                <a:off x="624134" y="1528084"/>
                <a:ext cx="31466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90" name="Group 89">
            <a:extLst>
              <a:ext uri="{FF2B5EF4-FFF2-40B4-BE49-F238E27FC236}">
                <a16:creationId xmlns:a16="http://schemas.microsoft.com/office/drawing/2014/main" id="{446A2195-91C9-45AD-B0A6-42CFDFA00FF4}"/>
              </a:ext>
            </a:extLst>
          </p:cNvPr>
          <p:cNvGrpSpPr/>
          <p:nvPr/>
        </p:nvGrpSpPr>
        <p:grpSpPr>
          <a:xfrm>
            <a:off x="1207879" y="4415942"/>
            <a:ext cx="10622826" cy="538836"/>
            <a:chOff x="459485" y="3268492"/>
            <a:chExt cx="10835835" cy="549641"/>
          </a:xfrm>
        </p:grpSpPr>
        <p:sp>
          <p:nvSpPr>
            <p:cNvPr id="91" name="Content Placeholder 2">
              <a:extLst>
                <a:ext uri="{FF2B5EF4-FFF2-40B4-BE49-F238E27FC236}">
                  <a16:creationId xmlns:a16="http://schemas.microsoft.com/office/drawing/2014/main" id="{F678B626-C74E-4160-981E-06CED7CF5B71}"/>
                </a:ext>
              </a:extLst>
            </p:cNvPr>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solidFill>
                    <a:schemeClr val="tx2"/>
                  </a:solidFill>
                  <a:latin typeface="Segoe UI Semibold" panose="020B0702040204020203" pitchFamily="34" charset="0"/>
                  <a:cs typeface="Segoe UI Semibold" panose="020B0702040204020203" pitchFamily="34" charset="0"/>
                </a:rPr>
                <a:t>Do I/O in activity functions</a:t>
              </a:r>
            </a:p>
          </p:txBody>
        </p:sp>
        <p:grpSp>
          <p:nvGrpSpPr>
            <p:cNvPr id="92" name="Group 91">
              <a:extLst>
                <a:ext uri="{FF2B5EF4-FFF2-40B4-BE49-F238E27FC236}">
                  <a16:creationId xmlns:a16="http://schemas.microsoft.com/office/drawing/2014/main" id="{93BD1F2E-1FC5-4910-8E8B-E8E9C3D9A17B}"/>
                </a:ext>
              </a:extLst>
            </p:cNvPr>
            <p:cNvGrpSpPr/>
            <p:nvPr/>
          </p:nvGrpSpPr>
          <p:grpSpPr>
            <a:xfrm>
              <a:off x="459485" y="3268492"/>
              <a:ext cx="549641" cy="549641"/>
              <a:chOff x="451865" y="1195339"/>
              <a:chExt cx="666750" cy="666750"/>
            </a:xfrm>
          </p:grpSpPr>
          <p:sp>
            <p:nvSpPr>
              <p:cNvPr id="93" name="Oval 92">
                <a:extLst>
                  <a:ext uri="{FF2B5EF4-FFF2-40B4-BE49-F238E27FC236}">
                    <a16:creationId xmlns:a16="http://schemas.microsoft.com/office/drawing/2014/main" id="{B0F98FAD-24B1-4138-B2D6-582744C4D72D}"/>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5" name="Line 12">
                <a:extLst>
                  <a:ext uri="{FF2B5EF4-FFF2-40B4-BE49-F238E27FC236}">
                    <a16:creationId xmlns:a16="http://schemas.microsoft.com/office/drawing/2014/main" id="{F177F0E4-4C77-4D30-8568-F53DC1438BB5}"/>
                  </a:ext>
                </a:extLst>
              </p:cNvPr>
              <p:cNvSpPr>
                <a:spLocks noChangeShapeType="1"/>
              </p:cNvSpPr>
              <p:nvPr/>
            </p:nvSpPr>
            <p:spPr bwMode="auto">
              <a:xfrm>
                <a:off x="624134" y="1528084"/>
                <a:ext cx="31466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97" name="Group 96">
            <a:extLst>
              <a:ext uri="{FF2B5EF4-FFF2-40B4-BE49-F238E27FC236}">
                <a16:creationId xmlns:a16="http://schemas.microsoft.com/office/drawing/2014/main" id="{E39504C3-3138-42D1-999D-5BD06EF68C4F}"/>
              </a:ext>
            </a:extLst>
          </p:cNvPr>
          <p:cNvGrpSpPr/>
          <p:nvPr/>
        </p:nvGrpSpPr>
        <p:grpSpPr>
          <a:xfrm>
            <a:off x="1187695" y="6041539"/>
            <a:ext cx="10622826" cy="538836"/>
            <a:chOff x="459485" y="3268492"/>
            <a:chExt cx="10835835" cy="549641"/>
          </a:xfrm>
        </p:grpSpPr>
        <p:sp>
          <p:nvSpPr>
            <p:cNvPr id="98" name="Content Placeholder 2">
              <a:extLst>
                <a:ext uri="{FF2B5EF4-FFF2-40B4-BE49-F238E27FC236}">
                  <a16:creationId xmlns:a16="http://schemas.microsoft.com/office/drawing/2014/main" id="{39302346-2D30-4FBC-BFFE-E730E9F24680}"/>
                </a:ext>
              </a:extLst>
            </p:cNvPr>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dirty="0">
                  <a:solidFill>
                    <a:schemeClr val="tx2"/>
                  </a:solidFill>
                  <a:latin typeface="Segoe UI Semibold" panose="020B0702040204020203" pitchFamily="34" charset="0"/>
                  <a:cs typeface="Segoe UI Semibold" panose="020B0702040204020203" pitchFamily="34" charset="0"/>
                </a:rPr>
                <a:t>Use </a:t>
              </a:r>
              <a:r>
                <a:rPr lang="en-US" sz="2353" dirty="0" err="1">
                  <a:solidFill>
                    <a:schemeClr val="tx2"/>
                  </a:solidFill>
                  <a:latin typeface="Segoe UI Semibold" panose="020B0702040204020203" pitchFamily="34" charset="0"/>
                  <a:cs typeface="Segoe UI Semibold" panose="020B0702040204020203" pitchFamily="34" charset="0"/>
                </a:rPr>
                <a:t>DurableOrchestrationContext.ContinueAsNew</a:t>
              </a:r>
              <a:r>
                <a:rPr lang="en-US" sz="2353" dirty="0">
                  <a:solidFill>
                    <a:schemeClr val="tx2"/>
                  </a:solidFill>
                  <a:latin typeface="Segoe UI Semibold" panose="020B0702040204020203" pitchFamily="34" charset="0"/>
                  <a:cs typeface="Segoe UI Semibold" panose="020B0702040204020203" pitchFamily="34" charset="0"/>
                </a:rPr>
                <a:t>()</a:t>
              </a:r>
            </a:p>
          </p:txBody>
        </p:sp>
        <p:grpSp>
          <p:nvGrpSpPr>
            <p:cNvPr id="99" name="Group 98">
              <a:extLst>
                <a:ext uri="{FF2B5EF4-FFF2-40B4-BE49-F238E27FC236}">
                  <a16:creationId xmlns:a16="http://schemas.microsoft.com/office/drawing/2014/main" id="{9F6ABC38-B161-4CCB-9C82-2FC08254258E}"/>
                </a:ext>
              </a:extLst>
            </p:cNvPr>
            <p:cNvGrpSpPr/>
            <p:nvPr/>
          </p:nvGrpSpPr>
          <p:grpSpPr>
            <a:xfrm>
              <a:off x="459485" y="3268492"/>
              <a:ext cx="549641" cy="549641"/>
              <a:chOff x="451865" y="1195339"/>
              <a:chExt cx="666750" cy="666750"/>
            </a:xfrm>
          </p:grpSpPr>
          <p:sp>
            <p:nvSpPr>
              <p:cNvPr id="100" name="Oval 99">
                <a:extLst>
                  <a:ext uri="{FF2B5EF4-FFF2-40B4-BE49-F238E27FC236}">
                    <a16:creationId xmlns:a16="http://schemas.microsoft.com/office/drawing/2014/main" id="{E946C69E-2024-4593-8B1B-27F3605BF852}"/>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Line 12">
                <a:extLst>
                  <a:ext uri="{FF2B5EF4-FFF2-40B4-BE49-F238E27FC236}">
                    <a16:creationId xmlns:a16="http://schemas.microsoft.com/office/drawing/2014/main" id="{DE3C470B-2730-42F1-8847-B3B456C218AF}"/>
                  </a:ext>
                </a:extLst>
              </p:cNvPr>
              <p:cNvSpPr>
                <a:spLocks noChangeShapeType="1"/>
              </p:cNvSpPr>
              <p:nvPr/>
            </p:nvSpPr>
            <p:spPr bwMode="auto">
              <a:xfrm>
                <a:off x="624134" y="1528084"/>
                <a:ext cx="31466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14884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0-#ppt_w/2"/>
                                          </p:val>
                                        </p:tav>
                                        <p:tav tm="100000">
                                          <p:val>
                                            <p:strVal val="#ppt_x"/>
                                          </p:val>
                                        </p:tav>
                                      </p:tavLst>
                                    </p:anim>
                                    <p:anim calcmode="lin" valueType="num">
                                      <p:cBhvr additive="base">
                                        <p:cTn id="14" dur="500" fill="hold"/>
                                        <p:tgtEl>
                                          <p:spTgt spid="67"/>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150"/>
                                  </p:stCondLst>
                                  <p:childTnLst>
                                    <p:set>
                                      <p:cBhvr>
                                        <p:cTn id="16" dur="1" fill="hold">
                                          <p:stCondLst>
                                            <p:cond delay="0"/>
                                          </p:stCondLst>
                                        </p:cTn>
                                        <p:tgtEl>
                                          <p:spTgt spid="70"/>
                                        </p:tgtEl>
                                        <p:attrNameLst>
                                          <p:attrName>style.visibility</p:attrName>
                                        </p:attrNameLst>
                                      </p:cBhvr>
                                      <p:to>
                                        <p:strVal val="visible"/>
                                      </p:to>
                                    </p:set>
                                    <p:anim calcmode="lin" valueType="num">
                                      <p:cBhvr additive="base">
                                        <p:cTn id="17" dur="500" fill="hold"/>
                                        <p:tgtEl>
                                          <p:spTgt spid="70"/>
                                        </p:tgtEl>
                                        <p:attrNameLst>
                                          <p:attrName>ppt_x</p:attrName>
                                        </p:attrNameLst>
                                      </p:cBhvr>
                                      <p:tavLst>
                                        <p:tav tm="0">
                                          <p:val>
                                            <p:strVal val="0-#ppt_w/2"/>
                                          </p:val>
                                        </p:tav>
                                        <p:tav tm="100000">
                                          <p:val>
                                            <p:strVal val="#ppt_x"/>
                                          </p:val>
                                        </p:tav>
                                      </p:tavLst>
                                    </p:anim>
                                    <p:anim calcmode="lin" valueType="num">
                                      <p:cBhvr additive="base">
                                        <p:cTn id="18" dur="500" fill="hold"/>
                                        <p:tgtEl>
                                          <p:spTgt spid="7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150"/>
                                  </p:stCondLst>
                                  <p:childTnLst>
                                    <p:set>
                                      <p:cBhvr>
                                        <p:cTn id="20" dur="1" fill="hold">
                                          <p:stCondLst>
                                            <p:cond delay="0"/>
                                          </p:stCondLst>
                                        </p:cTn>
                                        <p:tgtEl>
                                          <p:spTgt spid="69"/>
                                        </p:tgtEl>
                                        <p:attrNameLst>
                                          <p:attrName>style.visibility</p:attrName>
                                        </p:attrNameLst>
                                      </p:cBhvr>
                                      <p:to>
                                        <p:strVal val="visible"/>
                                      </p:to>
                                    </p:set>
                                    <p:anim calcmode="lin" valueType="num">
                                      <p:cBhvr additive="base">
                                        <p:cTn id="21" dur="500" fill="hold"/>
                                        <p:tgtEl>
                                          <p:spTgt spid="69"/>
                                        </p:tgtEl>
                                        <p:attrNameLst>
                                          <p:attrName>ppt_x</p:attrName>
                                        </p:attrNameLst>
                                      </p:cBhvr>
                                      <p:tavLst>
                                        <p:tav tm="0">
                                          <p:val>
                                            <p:strVal val="0-#ppt_w/2"/>
                                          </p:val>
                                        </p:tav>
                                        <p:tav tm="100000">
                                          <p:val>
                                            <p:strVal val="#ppt_x"/>
                                          </p:val>
                                        </p:tav>
                                      </p:tavLst>
                                    </p:anim>
                                    <p:anim calcmode="lin" valueType="num">
                                      <p:cBhvr additive="base">
                                        <p:cTn id="22"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0-#ppt_w/2"/>
                                          </p:val>
                                        </p:tav>
                                        <p:tav tm="100000">
                                          <p:val>
                                            <p:strVal val="#ppt_x"/>
                                          </p:val>
                                        </p:tav>
                                      </p:tavLst>
                                    </p:anim>
                                    <p:anim calcmode="lin" valueType="num">
                                      <p:cBhvr additive="base">
                                        <p:cTn id="28" dur="500" fill="hold"/>
                                        <p:tgtEl>
                                          <p:spTgt spid="5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 calcmode="lin" valueType="num">
                                      <p:cBhvr additive="base">
                                        <p:cTn id="32" dur="500" fill="hold"/>
                                        <p:tgtEl>
                                          <p:spTgt spid="90"/>
                                        </p:tgtEl>
                                        <p:attrNameLst>
                                          <p:attrName>ppt_x</p:attrName>
                                        </p:attrNameLst>
                                      </p:cBhvr>
                                      <p:tavLst>
                                        <p:tav tm="0">
                                          <p:val>
                                            <p:strVal val="0-#ppt_w/2"/>
                                          </p:val>
                                        </p:tav>
                                        <p:tav tm="100000">
                                          <p:val>
                                            <p:strVal val="#ppt_x"/>
                                          </p:val>
                                        </p:tav>
                                      </p:tavLst>
                                    </p:anim>
                                    <p:anim calcmode="lin" valueType="num">
                                      <p:cBhvr additive="base">
                                        <p:cTn id="33" dur="500" fill="hold"/>
                                        <p:tgtEl>
                                          <p:spTgt spid="90"/>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2" presetClass="entr" presetSubtype="8" fill="hold" nodeType="after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additive="base">
                                        <p:cTn id="37" dur="500" fill="hold"/>
                                        <p:tgtEl>
                                          <p:spTgt spid="97"/>
                                        </p:tgtEl>
                                        <p:attrNameLst>
                                          <p:attrName>ppt_x</p:attrName>
                                        </p:attrNameLst>
                                      </p:cBhvr>
                                      <p:tavLst>
                                        <p:tav tm="0">
                                          <p:val>
                                            <p:strVal val="0-#ppt_w/2"/>
                                          </p:val>
                                        </p:tav>
                                        <p:tav tm="100000">
                                          <p:val>
                                            <p:strVal val="#ppt_x"/>
                                          </p:val>
                                        </p:tav>
                                      </p:tavLst>
                                    </p:anim>
                                    <p:anim calcmode="lin" valueType="num">
                                      <p:cBhvr additive="base">
                                        <p:cTn id="38" dur="50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Demo 2</a:t>
            </a:r>
          </a:p>
        </p:txBody>
      </p:sp>
      <p:sp>
        <p:nvSpPr>
          <p:cNvPr id="2" name="Text Placeholder 1">
            <a:extLst>
              <a:ext uri="{FF2B5EF4-FFF2-40B4-BE49-F238E27FC236}">
                <a16:creationId xmlns:a16="http://schemas.microsoft.com/office/drawing/2014/main" id="{E2477506-2404-4056-8555-BA369D784F83}"/>
              </a:ext>
            </a:extLst>
          </p:cNvPr>
          <p:cNvSpPr>
            <a:spLocks noGrp="1"/>
          </p:cNvSpPr>
          <p:nvPr>
            <p:ph type="body" sz="quarter" idx="12"/>
          </p:nvPr>
        </p:nvSpPr>
        <p:spPr/>
        <p:txBody>
          <a:bodyPr/>
          <a:lstStyle/>
          <a:p>
            <a:r>
              <a:rPr lang="en-US"/>
              <a:t>Fan-Out/Fan-In + Scaling + Diagnostics</a:t>
            </a:r>
          </a:p>
        </p:txBody>
      </p:sp>
    </p:spTree>
    <p:extLst>
      <p:ext uri="{BB962C8B-B14F-4D97-AF65-F5344CB8AC3E}">
        <p14:creationId xmlns:p14="http://schemas.microsoft.com/office/powerpoint/2010/main" val="2325517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18E49B5-02C8-46FE-9C10-1A43C016725B}"/>
              </a:ext>
            </a:extLst>
          </p:cNvPr>
          <p:cNvSpPr/>
          <p:nvPr/>
        </p:nvSpPr>
        <p:spPr>
          <a:xfrm>
            <a:off x="922102" y="523325"/>
            <a:ext cx="10213377" cy="1477328"/>
          </a:xfrm>
          <a:prstGeom prst="rect">
            <a:avLst/>
          </a:prstGeom>
          <a:solidFill>
            <a:srgbClr val="111111"/>
          </a:solidFill>
          <a:ln>
            <a:solidFill>
              <a:srgbClr val="111111"/>
            </a:solidFill>
          </a:ln>
        </p:spPr>
        <p:txBody>
          <a:bodyPr wrap="square">
            <a:spAutoFit/>
          </a:bodyPr>
          <a:lstStyle/>
          <a:p>
            <a:r>
              <a:rPr lang="en-US" dirty="0" err="1">
                <a:solidFill>
                  <a:schemeClr val="accent1"/>
                </a:solidFill>
                <a:latin typeface="Consolas" panose="020B0609020204030204" pitchFamily="49" charset="0"/>
              </a:rPr>
              <a:t>var</a:t>
            </a:r>
            <a:r>
              <a:rPr lang="en-US" dirty="0">
                <a:solidFill>
                  <a:schemeClr val="bg1">
                    <a:lumMod val="95000"/>
                  </a:schemeClr>
                </a:solidFill>
                <a:latin typeface="Consolas" panose="020B0609020204030204" pitchFamily="49" charset="0"/>
              </a:rPr>
              <a:t> outputs = </a:t>
            </a:r>
            <a:r>
              <a:rPr lang="en-US" dirty="0">
                <a:solidFill>
                  <a:schemeClr val="accent1"/>
                </a:solidFill>
                <a:latin typeface="Consolas" panose="020B0609020204030204" pitchFamily="49" charset="0"/>
              </a:rPr>
              <a:t>new</a:t>
            </a:r>
            <a:r>
              <a:rPr lang="en-US" dirty="0">
                <a:solidFill>
                  <a:schemeClr val="bg1">
                    <a:lumMod val="95000"/>
                  </a:schemeClr>
                </a:solidFill>
                <a:latin typeface="Consolas" panose="020B0609020204030204" pitchFamily="49" charset="0"/>
              </a:rPr>
              <a:t> </a:t>
            </a:r>
            <a:r>
              <a:rPr lang="en-US" dirty="0">
                <a:solidFill>
                  <a:schemeClr val="accent4">
                    <a:lumMod val="60000"/>
                    <a:lumOff val="40000"/>
                  </a:schemeClr>
                </a:solidFill>
                <a:latin typeface="Consolas" panose="020B0609020204030204" pitchFamily="49" charset="0"/>
              </a:rPr>
              <a:t>List</a:t>
            </a:r>
            <a:r>
              <a:rPr lang="en-US" dirty="0">
                <a:solidFill>
                  <a:schemeClr val="bg1">
                    <a:lumMod val="95000"/>
                  </a:schemeClr>
                </a:solidFill>
                <a:latin typeface="Consolas" panose="020B0609020204030204" pitchFamily="49" charset="0"/>
              </a:rPr>
              <a:t>&lt;</a:t>
            </a:r>
            <a:r>
              <a:rPr lang="en-US" dirty="0">
                <a:solidFill>
                  <a:schemeClr val="accent1"/>
                </a:solidFill>
                <a:latin typeface="Consolas" panose="020B0609020204030204" pitchFamily="49" charset="0"/>
              </a:rPr>
              <a:t>string</a:t>
            </a:r>
            <a:r>
              <a:rPr lang="en-US" dirty="0">
                <a:solidFill>
                  <a:schemeClr val="bg1">
                    <a:lumMod val="95000"/>
                  </a:schemeClr>
                </a:solidFill>
                <a:latin typeface="Consolas" panose="020B0609020204030204" pitchFamily="49" charset="0"/>
              </a:rPr>
              <a:t>&gt;();</a:t>
            </a:r>
          </a:p>
          <a:p>
            <a:endParaRPr lang="en-US" dirty="0">
              <a:solidFill>
                <a:schemeClr val="bg1">
                  <a:lumMod val="95000"/>
                </a:schemeClr>
              </a:solidFill>
              <a:latin typeface="Consolas" panose="020B0609020204030204" pitchFamily="49" charset="0"/>
            </a:endParaRPr>
          </a:p>
          <a:p>
            <a:r>
              <a:rPr lang="en-US" dirty="0" err="1">
                <a:solidFill>
                  <a:schemeClr val="bg1">
                    <a:lumMod val="95000"/>
                  </a:schemeClr>
                </a:solidFill>
                <a:latin typeface="Consolas" panose="020B0609020204030204" pitchFamily="49" charset="0"/>
              </a:rPr>
              <a:t>outputs.Add</a:t>
            </a:r>
            <a:r>
              <a:rPr lang="en-US" dirty="0">
                <a:solidFill>
                  <a:schemeClr val="bg1">
                    <a:lumMod val="95000"/>
                  </a:schemeClr>
                </a:solidFill>
                <a:latin typeface="Consolas" panose="020B0609020204030204" pitchFamily="49" charset="0"/>
              </a:rPr>
              <a:t>(</a:t>
            </a:r>
            <a:r>
              <a:rPr lang="en-US" dirty="0">
                <a:solidFill>
                  <a:schemeClr val="accent1"/>
                </a:solidFill>
                <a:latin typeface="Consolas" panose="020B0609020204030204" pitchFamily="49" charset="0"/>
              </a:rPr>
              <a:t>await</a:t>
            </a:r>
            <a:r>
              <a:rPr lang="en-US" dirty="0">
                <a:solidFill>
                  <a:schemeClr val="bg1">
                    <a:lumMod val="95000"/>
                  </a:schemeClr>
                </a:solidFill>
                <a:latin typeface="Consolas" panose="020B0609020204030204" pitchFamily="49" charset="0"/>
              </a:rPr>
              <a:t> </a:t>
            </a:r>
            <a:r>
              <a:rPr lang="en-US" dirty="0" err="1">
                <a:solidFill>
                  <a:schemeClr val="bg1">
                    <a:lumMod val="95000"/>
                  </a:schemeClr>
                </a:solidFill>
                <a:latin typeface="Consolas" panose="020B0609020204030204" pitchFamily="49" charset="0"/>
              </a:rPr>
              <a:t>context.CallActivityAsync</a:t>
            </a:r>
            <a:r>
              <a:rPr lang="en-US" dirty="0">
                <a:solidFill>
                  <a:schemeClr val="bg1">
                    <a:lumMod val="95000"/>
                  </a:schemeClr>
                </a:solidFill>
                <a:latin typeface="Consolas" panose="020B0609020204030204" pitchFamily="49" charset="0"/>
              </a:rPr>
              <a:t>&lt;</a:t>
            </a:r>
            <a:r>
              <a:rPr lang="en-US" dirty="0">
                <a:solidFill>
                  <a:schemeClr val="accent1"/>
                </a:solidFill>
                <a:latin typeface="Consolas" panose="020B0609020204030204" pitchFamily="49" charset="0"/>
              </a:rPr>
              <a:t>string</a:t>
            </a:r>
            <a:r>
              <a:rPr lang="en-US" dirty="0">
                <a:solidFill>
                  <a:schemeClr val="bg1">
                    <a:lumMod val="95000"/>
                  </a:schemeClr>
                </a:solidFill>
                <a:latin typeface="Consolas" panose="020B0609020204030204" pitchFamily="49" charset="0"/>
              </a:rPr>
              <a:t>&gt;(</a:t>
            </a:r>
            <a:r>
              <a:rPr lang="en-US" dirty="0">
                <a:solidFill>
                  <a:schemeClr val="accent6">
                    <a:lumMod val="60000"/>
                    <a:lumOff val="40000"/>
                  </a:schemeClr>
                </a:solidFill>
                <a:latin typeface="Consolas" panose="020B0609020204030204" pitchFamily="49" charset="0"/>
              </a:rPr>
              <a:t>"</a:t>
            </a:r>
            <a:r>
              <a:rPr lang="en-US" dirty="0" err="1">
                <a:solidFill>
                  <a:schemeClr val="accent6">
                    <a:lumMod val="60000"/>
                    <a:lumOff val="40000"/>
                  </a:schemeClr>
                </a:solidFill>
                <a:latin typeface="Consolas" panose="020B0609020204030204" pitchFamily="49" charset="0"/>
              </a:rPr>
              <a:t>SayHello</a:t>
            </a:r>
            <a:r>
              <a:rPr lang="en-US" dirty="0">
                <a:solidFill>
                  <a:schemeClr val="accent6">
                    <a:lumMod val="60000"/>
                    <a:lumOff val="40000"/>
                  </a:schemeClr>
                </a:solidFill>
                <a:latin typeface="Consolas" panose="020B0609020204030204" pitchFamily="49" charset="0"/>
              </a:rPr>
              <a:t>"</a:t>
            </a:r>
            <a:r>
              <a:rPr lang="en-US" dirty="0">
                <a:solidFill>
                  <a:schemeClr val="bg1">
                    <a:lumMod val="95000"/>
                  </a:schemeClr>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“Seattle"</a:t>
            </a:r>
            <a:r>
              <a:rPr lang="en-US" dirty="0">
                <a:solidFill>
                  <a:schemeClr val="bg1">
                    <a:lumMod val="95000"/>
                  </a:schemeClr>
                </a:solidFill>
                <a:latin typeface="Consolas" panose="020B0609020204030204" pitchFamily="49" charset="0"/>
              </a:rPr>
              <a:t>));</a:t>
            </a:r>
          </a:p>
          <a:p>
            <a:endParaRPr lang="en-US" dirty="0">
              <a:solidFill>
                <a:schemeClr val="bg1">
                  <a:lumMod val="95000"/>
                </a:schemeClr>
              </a:solidFill>
              <a:latin typeface="Consolas" panose="020B0609020204030204" pitchFamily="49" charset="0"/>
            </a:endParaRPr>
          </a:p>
          <a:p>
            <a:r>
              <a:rPr lang="en-US" dirty="0">
                <a:solidFill>
                  <a:schemeClr val="accent1"/>
                </a:solidFill>
                <a:latin typeface="Consolas" panose="020B0609020204030204" pitchFamily="49" charset="0"/>
              </a:rPr>
              <a:t>return</a:t>
            </a:r>
            <a:r>
              <a:rPr lang="en-US" dirty="0">
                <a:solidFill>
                  <a:schemeClr val="bg1">
                    <a:lumMod val="95000"/>
                  </a:schemeClr>
                </a:solidFill>
                <a:latin typeface="Consolas" panose="020B0609020204030204" pitchFamily="49" charset="0"/>
              </a:rPr>
              <a:t> outputs;</a:t>
            </a:r>
            <a:endParaRPr lang="en-US" dirty="0">
              <a:solidFill>
                <a:schemeClr val="bg1">
                  <a:lumMod val="95000"/>
                </a:schemeClr>
              </a:solidFill>
            </a:endParaRPr>
          </a:p>
        </p:txBody>
      </p:sp>
      <p:pic>
        <p:nvPicPr>
          <p:cNvPr id="7" name="Graphic 6">
            <a:extLst>
              <a:ext uri="{FF2B5EF4-FFF2-40B4-BE49-F238E27FC236}">
                <a16:creationId xmlns:a16="http://schemas.microsoft.com/office/drawing/2014/main" id="{B512DD7F-41AB-46F5-9B1D-EDAE728EF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90446" y="4424356"/>
            <a:ext cx="914400" cy="914400"/>
          </a:xfrm>
          <a:prstGeom prst="rect">
            <a:avLst/>
          </a:prstGeom>
        </p:spPr>
      </p:pic>
      <p:pic>
        <p:nvPicPr>
          <p:cNvPr id="8" name="Graphic 7">
            <a:extLst>
              <a:ext uri="{FF2B5EF4-FFF2-40B4-BE49-F238E27FC236}">
                <a16:creationId xmlns:a16="http://schemas.microsoft.com/office/drawing/2014/main" id="{93E1FA5F-634B-4B74-9AD1-088B0C0A45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5623" y="4424356"/>
            <a:ext cx="914400" cy="914400"/>
          </a:xfrm>
          <a:prstGeom prst="rect">
            <a:avLst/>
          </a:prstGeom>
        </p:spPr>
      </p:pic>
      <p:sp>
        <p:nvSpPr>
          <p:cNvPr id="11" name="Rectangle 10">
            <a:extLst>
              <a:ext uri="{FF2B5EF4-FFF2-40B4-BE49-F238E27FC236}">
                <a16:creationId xmlns:a16="http://schemas.microsoft.com/office/drawing/2014/main" id="{153FB26B-FD28-49FF-9A18-52E6B5397964}"/>
              </a:ext>
            </a:extLst>
          </p:cNvPr>
          <p:cNvSpPr/>
          <p:nvPr/>
        </p:nvSpPr>
        <p:spPr>
          <a:xfrm>
            <a:off x="922102" y="558076"/>
            <a:ext cx="10213376" cy="290552"/>
          </a:xfrm>
          <a:prstGeom prst="rect">
            <a:avLst/>
          </a:prstGeom>
          <a:solidFill>
            <a:srgbClr val="FFCC00">
              <a:alpha val="25000"/>
            </a:srgbClr>
          </a:solidFill>
          <a:ln w="317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D07C5F-58CA-4E1C-A5E5-404B0305FBCC}"/>
              </a:ext>
            </a:extLst>
          </p:cNvPr>
          <p:cNvSpPr/>
          <p:nvPr/>
        </p:nvSpPr>
        <p:spPr>
          <a:xfrm>
            <a:off x="922102" y="1127144"/>
            <a:ext cx="10213376" cy="292894"/>
          </a:xfrm>
          <a:prstGeom prst="rect">
            <a:avLst/>
          </a:prstGeom>
          <a:solidFill>
            <a:srgbClr val="FFCC00">
              <a:alpha val="25000"/>
            </a:srgbClr>
          </a:solidFill>
          <a:ln w="317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ylinder 12">
            <a:extLst>
              <a:ext uri="{FF2B5EF4-FFF2-40B4-BE49-F238E27FC236}">
                <a16:creationId xmlns:a16="http://schemas.microsoft.com/office/drawing/2014/main" id="{6A654278-09D4-4439-B48E-DECB4EE54332}"/>
              </a:ext>
            </a:extLst>
          </p:cNvPr>
          <p:cNvSpPr/>
          <p:nvPr/>
        </p:nvSpPr>
        <p:spPr>
          <a:xfrm>
            <a:off x="5997093" y="3514547"/>
            <a:ext cx="457200" cy="7269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Cylinder 13">
            <a:extLst>
              <a:ext uri="{FF2B5EF4-FFF2-40B4-BE49-F238E27FC236}">
                <a16:creationId xmlns:a16="http://schemas.microsoft.com/office/drawing/2014/main" id="{4BE3C391-9646-4C3D-A03B-EB9901269618}"/>
              </a:ext>
            </a:extLst>
          </p:cNvPr>
          <p:cNvSpPr/>
          <p:nvPr/>
        </p:nvSpPr>
        <p:spPr>
          <a:xfrm>
            <a:off x="5997092" y="5570061"/>
            <a:ext cx="457200" cy="726929"/>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0270CAC2-3955-4ABF-9BA5-E5D18A8DB2A4}"/>
              </a:ext>
            </a:extLst>
          </p:cNvPr>
          <p:cNvSpPr txBox="1"/>
          <p:nvPr/>
        </p:nvSpPr>
        <p:spPr>
          <a:xfrm>
            <a:off x="7156802" y="5338756"/>
            <a:ext cx="1132041" cy="369332"/>
          </a:xfrm>
          <a:prstGeom prst="rect">
            <a:avLst/>
          </a:prstGeom>
          <a:noFill/>
        </p:spPr>
        <p:txBody>
          <a:bodyPr wrap="none" rtlCol="0">
            <a:spAutoFit/>
          </a:bodyPr>
          <a:lstStyle/>
          <a:p>
            <a:r>
              <a:rPr lang="en-US" dirty="0" err="1"/>
              <a:t>SayHello</a:t>
            </a:r>
            <a:endParaRPr lang="en-US" dirty="0"/>
          </a:p>
        </p:txBody>
      </p:sp>
      <p:sp>
        <p:nvSpPr>
          <p:cNvPr id="16" name="TextBox 15">
            <a:extLst>
              <a:ext uri="{FF2B5EF4-FFF2-40B4-BE49-F238E27FC236}">
                <a16:creationId xmlns:a16="http://schemas.microsoft.com/office/drawing/2014/main" id="{6F9CDFAD-088D-4C64-9E5E-1CC3BF3E5BE4}"/>
              </a:ext>
            </a:extLst>
          </p:cNvPr>
          <p:cNvSpPr txBox="1"/>
          <p:nvPr/>
        </p:nvSpPr>
        <p:spPr>
          <a:xfrm>
            <a:off x="3953999" y="5338756"/>
            <a:ext cx="1587294" cy="369332"/>
          </a:xfrm>
          <a:prstGeom prst="rect">
            <a:avLst/>
          </a:prstGeom>
          <a:noFill/>
        </p:spPr>
        <p:txBody>
          <a:bodyPr wrap="none" rtlCol="0">
            <a:spAutoFit/>
          </a:bodyPr>
          <a:lstStyle/>
          <a:p>
            <a:r>
              <a:rPr lang="en-US" dirty="0"/>
              <a:t>Orchestrator</a:t>
            </a:r>
          </a:p>
        </p:txBody>
      </p:sp>
      <p:pic>
        <p:nvPicPr>
          <p:cNvPr id="17" name="Graphic 16">
            <a:extLst>
              <a:ext uri="{FF2B5EF4-FFF2-40B4-BE49-F238E27FC236}">
                <a16:creationId xmlns:a16="http://schemas.microsoft.com/office/drawing/2014/main" id="{8B0F27D0-6611-426B-B819-8A2017E871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8336" y="2375999"/>
            <a:ext cx="914400" cy="914400"/>
          </a:xfrm>
          <a:prstGeom prst="rect">
            <a:avLst/>
          </a:prstGeom>
        </p:spPr>
      </p:pic>
      <p:cxnSp>
        <p:nvCxnSpPr>
          <p:cNvPr id="19" name="Connector: Elbow 18">
            <a:extLst>
              <a:ext uri="{FF2B5EF4-FFF2-40B4-BE49-F238E27FC236}">
                <a16:creationId xmlns:a16="http://schemas.microsoft.com/office/drawing/2014/main" id="{96BEB0B1-455E-4A4B-85D4-7B6183D15306}"/>
              </a:ext>
            </a:extLst>
          </p:cNvPr>
          <p:cNvCxnSpPr>
            <a:stCxn id="17" idx="3"/>
            <a:endCxn id="13" idx="1"/>
          </p:cNvCxnSpPr>
          <p:nvPr/>
        </p:nvCxnSpPr>
        <p:spPr>
          <a:xfrm>
            <a:off x="3562736" y="2833199"/>
            <a:ext cx="2662957" cy="681348"/>
          </a:xfrm>
          <a:prstGeom prst="bentConnector2">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Rectangle 19">
            <a:extLst>
              <a:ext uri="{FF2B5EF4-FFF2-40B4-BE49-F238E27FC236}">
                <a16:creationId xmlns:a16="http://schemas.microsoft.com/office/drawing/2014/main" id="{3BA2B1A5-E553-4F91-8A44-8A311B83E6BA}"/>
              </a:ext>
            </a:extLst>
          </p:cNvPr>
          <p:cNvSpPr/>
          <p:nvPr/>
        </p:nvSpPr>
        <p:spPr>
          <a:xfrm>
            <a:off x="2979806" y="2719619"/>
            <a:ext cx="251460" cy="22715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97778D1D-F81F-4976-8C91-9CDB8E687D58}"/>
              </a:ext>
            </a:extLst>
          </p:cNvPr>
          <p:cNvCxnSpPr>
            <a:stCxn id="7" idx="0"/>
            <a:endCxn id="13" idx="2"/>
          </p:cNvCxnSpPr>
          <p:nvPr/>
        </p:nvCxnSpPr>
        <p:spPr>
          <a:xfrm rot="5400000" flipH="1" flipV="1">
            <a:off x="5099197" y="3526461"/>
            <a:ext cx="546344" cy="1249447"/>
          </a:xfrm>
          <a:prstGeom prst="bentConnector2">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C9B04A02-AFDA-4371-8787-B73A58F574C9}"/>
              </a:ext>
            </a:extLst>
          </p:cNvPr>
          <p:cNvCxnSpPr>
            <a:stCxn id="16" idx="2"/>
            <a:endCxn id="14" idx="2"/>
          </p:cNvCxnSpPr>
          <p:nvPr/>
        </p:nvCxnSpPr>
        <p:spPr>
          <a:xfrm rot="16200000" flipH="1">
            <a:off x="5259650" y="5196084"/>
            <a:ext cx="225438" cy="1249446"/>
          </a:xfrm>
          <a:prstGeom prst="bentConnector2">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FCB422BA-D6B4-4D4D-8F61-D2ECB971D930}"/>
              </a:ext>
            </a:extLst>
          </p:cNvPr>
          <p:cNvSpPr txBox="1"/>
          <p:nvPr/>
        </p:nvSpPr>
        <p:spPr>
          <a:xfrm>
            <a:off x="2648336" y="3290398"/>
            <a:ext cx="902811" cy="369332"/>
          </a:xfrm>
          <a:prstGeom prst="rect">
            <a:avLst/>
          </a:prstGeom>
          <a:noFill/>
        </p:spPr>
        <p:txBody>
          <a:bodyPr wrap="none" rtlCol="0">
            <a:spAutoFit/>
          </a:bodyPr>
          <a:lstStyle/>
          <a:p>
            <a:r>
              <a:rPr lang="en-US" dirty="0"/>
              <a:t>Starter</a:t>
            </a:r>
          </a:p>
        </p:txBody>
      </p:sp>
      <p:sp>
        <p:nvSpPr>
          <p:cNvPr id="26" name="TextBox 25">
            <a:extLst>
              <a:ext uri="{FF2B5EF4-FFF2-40B4-BE49-F238E27FC236}">
                <a16:creationId xmlns:a16="http://schemas.microsoft.com/office/drawing/2014/main" id="{ABEC5CB4-8174-4FFA-B94A-ABAF57B3FB84}"/>
              </a:ext>
            </a:extLst>
          </p:cNvPr>
          <p:cNvSpPr txBox="1"/>
          <p:nvPr/>
        </p:nvSpPr>
        <p:spPr>
          <a:xfrm>
            <a:off x="5349474" y="4291979"/>
            <a:ext cx="1856598" cy="369332"/>
          </a:xfrm>
          <a:prstGeom prst="rect">
            <a:avLst/>
          </a:prstGeom>
          <a:noFill/>
        </p:spPr>
        <p:txBody>
          <a:bodyPr wrap="none" rtlCol="0">
            <a:spAutoFit/>
          </a:bodyPr>
          <a:lstStyle/>
          <a:p>
            <a:r>
              <a:rPr lang="en-US" dirty="0"/>
              <a:t>Control Queue</a:t>
            </a:r>
          </a:p>
        </p:txBody>
      </p:sp>
      <p:sp>
        <p:nvSpPr>
          <p:cNvPr id="27" name="TextBox 26">
            <a:extLst>
              <a:ext uri="{FF2B5EF4-FFF2-40B4-BE49-F238E27FC236}">
                <a16:creationId xmlns:a16="http://schemas.microsoft.com/office/drawing/2014/main" id="{F7F82361-8EE5-40DB-A0D2-F71F41D7C193}"/>
              </a:ext>
            </a:extLst>
          </p:cNvPr>
          <p:cNvSpPr txBox="1"/>
          <p:nvPr/>
        </p:nvSpPr>
        <p:spPr>
          <a:xfrm>
            <a:off x="5143505" y="6296990"/>
            <a:ext cx="2164375" cy="369332"/>
          </a:xfrm>
          <a:prstGeom prst="rect">
            <a:avLst/>
          </a:prstGeom>
          <a:noFill/>
        </p:spPr>
        <p:txBody>
          <a:bodyPr wrap="none" rtlCol="0">
            <a:spAutoFit/>
          </a:bodyPr>
          <a:lstStyle/>
          <a:p>
            <a:r>
              <a:rPr lang="en-US" dirty="0"/>
              <a:t>Work-Item Queue</a:t>
            </a:r>
          </a:p>
        </p:txBody>
      </p:sp>
      <p:sp>
        <p:nvSpPr>
          <p:cNvPr id="30" name="Rectangle 29">
            <a:extLst>
              <a:ext uri="{FF2B5EF4-FFF2-40B4-BE49-F238E27FC236}">
                <a16:creationId xmlns:a16="http://schemas.microsoft.com/office/drawing/2014/main" id="{43C4E342-C4F2-43C6-AA8D-BC60103850BE}"/>
              </a:ext>
            </a:extLst>
          </p:cNvPr>
          <p:cNvSpPr/>
          <p:nvPr/>
        </p:nvSpPr>
        <p:spPr>
          <a:xfrm>
            <a:off x="4639330" y="5142205"/>
            <a:ext cx="251460" cy="22715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A0A1D7A2-3AA2-4924-8B3A-645BC3841ACA}"/>
              </a:ext>
            </a:extLst>
          </p:cNvPr>
          <p:cNvCxnSpPr>
            <a:stCxn id="15" idx="2"/>
            <a:endCxn id="14" idx="4"/>
          </p:cNvCxnSpPr>
          <p:nvPr/>
        </p:nvCxnSpPr>
        <p:spPr>
          <a:xfrm rot="5400000">
            <a:off x="6975839" y="5186542"/>
            <a:ext cx="225438" cy="1268531"/>
          </a:xfrm>
          <a:prstGeom prst="bentConnector2">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FA65E5F7-7B43-4CE2-AA68-B49F9871DA1D}"/>
              </a:ext>
            </a:extLst>
          </p:cNvPr>
          <p:cNvSpPr/>
          <p:nvPr/>
        </p:nvSpPr>
        <p:spPr>
          <a:xfrm>
            <a:off x="922102" y="558442"/>
            <a:ext cx="10213376" cy="290552"/>
          </a:xfrm>
          <a:prstGeom prst="rect">
            <a:avLst/>
          </a:prstGeom>
          <a:solidFill>
            <a:srgbClr val="FFCC00">
              <a:alpha val="25000"/>
            </a:srgbClr>
          </a:solidFill>
          <a:ln w="317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01826F58-6F1D-47A5-827C-11B1DC692231}"/>
              </a:ext>
            </a:extLst>
          </p:cNvPr>
          <p:cNvCxnSpPr>
            <a:stCxn id="8" idx="0"/>
            <a:endCxn id="13" idx="4"/>
          </p:cNvCxnSpPr>
          <p:nvPr/>
        </p:nvCxnSpPr>
        <p:spPr>
          <a:xfrm rot="16200000" flipV="1">
            <a:off x="6815386" y="3516919"/>
            <a:ext cx="546344" cy="1268530"/>
          </a:xfrm>
          <a:prstGeom prst="bentConnector2">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Rectangle 34">
            <a:extLst>
              <a:ext uri="{FF2B5EF4-FFF2-40B4-BE49-F238E27FC236}">
                <a16:creationId xmlns:a16="http://schemas.microsoft.com/office/drawing/2014/main" id="{7EC2C778-A366-4B1C-9B62-8914C017AD1B}"/>
              </a:ext>
            </a:extLst>
          </p:cNvPr>
          <p:cNvSpPr/>
          <p:nvPr/>
        </p:nvSpPr>
        <p:spPr>
          <a:xfrm>
            <a:off x="7595693" y="4241476"/>
            <a:ext cx="251460" cy="22715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01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50" presetClass="path" presetSubtype="0" accel="50000" decel="50000" fill="hold" grpId="0" nodeType="afterEffect">
                                  <p:stCondLst>
                                    <p:cond delay="0"/>
                                  </p:stCondLst>
                                  <p:childTnLst>
                                    <p:animMotion origin="layout" path="M 2.5E-6 -0.00046 L 0.24505 -0.00046 C 0.25521 0.00185 0.25586 -0.00879 0.25586 0.02523 L 0.25586 0.15255 " pathEditMode="relative" rAng="0" ptsTypes="AAAA">
                                      <p:cBhvr>
                                        <p:cTn id="14" dur="2000" fill="hold"/>
                                        <p:tgtEl>
                                          <p:spTgt spid="20"/>
                                        </p:tgtEl>
                                        <p:attrNameLst>
                                          <p:attrName>ppt_x</p:attrName>
                                          <p:attrName>ppt_y</p:attrName>
                                        </p:attrNameLst>
                                      </p:cBhvr>
                                      <p:rCtr x="12786" y="7639"/>
                                    </p:animMotion>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nodeType="clickEffect">
                                  <p:stCondLst>
                                    <p:cond delay="0"/>
                                  </p:stCondLst>
                                  <p:childTnLst>
                                    <p:animEffect transition="out" filter="fade">
                                      <p:cBhvr>
                                        <p:cTn id="27" dur="500" tmFilter="0, 0; .2, .5; .8, .5; 1, 0"/>
                                        <p:tgtEl>
                                          <p:spTgt spid="7"/>
                                        </p:tgtEl>
                                      </p:cBhvr>
                                    </p:animEffect>
                                    <p:animScale>
                                      <p:cBhvr>
                                        <p:cTn id="28" dur="250" autoRev="1" fill="hold"/>
                                        <p:tgtEl>
                                          <p:spTgt spid="7"/>
                                        </p:tgtEl>
                                      </p:cBhvr>
                                      <p:by x="105000" y="105000"/>
                                    </p:animScale>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par>
                          <p:cTn id="32" fill="hold">
                            <p:stCondLst>
                              <p:cond delay="500"/>
                            </p:stCondLst>
                            <p:childTnLst>
                              <p:par>
                                <p:cTn id="33" presetID="42" presetClass="path" presetSubtype="0" accel="50000" decel="50000" fill="hold" grpId="1" nodeType="afterEffect">
                                  <p:stCondLst>
                                    <p:cond delay="0"/>
                                  </p:stCondLst>
                                  <p:childTnLst>
                                    <p:animMotion origin="layout" path="M -1.04167E-6 3.7037E-6 L -1.04167E-6 0.07824 " pathEditMode="relative" rAng="0" ptsTypes="AA">
                                      <p:cBhvr>
                                        <p:cTn id="34" dur="2000" fill="hold"/>
                                        <p:tgtEl>
                                          <p:spTgt spid="11"/>
                                        </p:tgtEl>
                                        <p:attrNameLst>
                                          <p:attrName>ppt_x</p:attrName>
                                          <p:attrName>ppt_y</p:attrName>
                                        </p:attrNameLst>
                                      </p:cBhvr>
                                      <p:rCtr x="0" y="3912"/>
                                    </p:animMotion>
                                  </p:childTnLst>
                                </p:cTn>
                              </p:par>
                            </p:childTnLst>
                          </p:cTn>
                        </p:par>
                        <p:par>
                          <p:cTn id="35" fill="hold">
                            <p:stCondLst>
                              <p:cond delay="2500"/>
                            </p:stCondLst>
                            <p:childTnLst>
                              <p:par>
                                <p:cTn id="36" presetID="1" presetClass="exit" presetSubtype="0" fill="hold" grpId="2" nodeType="afterEffect">
                                  <p:stCondLst>
                                    <p:cond delay="0"/>
                                  </p:stCondLst>
                                  <p:childTnLst>
                                    <p:set>
                                      <p:cBhvr>
                                        <p:cTn id="37" dur="1" fill="hold">
                                          <p:stCondLst>
                                            <p:cond delay="0"/>
                                          </p:stCondLst>
                                        </p:cTn>
                                        <p:tgtEl>
                                          <p:spTgt spid="11"/>
                                        </p:tgtEl>
                                        <p:attrNameLst>
                                          <p:attrName>style.visibility</p:attrName>
                                        </p:attrNameLst>
                                      </p:cBhvr>
                                      <p:to>
                                        <p:strVal val="hidden"/>
                                      </p:to>
                                    </p:set>
                                  </p:childTnLst>
                                </p:cTn>
                              </p:par>
                              <p:par>
                                <p:cTn id="38" presetID="1" presetClass="entr" presetSubtype="0" fill="hold" grpId="3"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par>
                          <p:cTn id="45" fill="hold">
                            <p:stCondLst>
                              <p:cond delay="500"/>
                            </p:stCondLst>
                            <p:childTnLst>
                              <p:par>
                                <p:cTn id="46" presetID="10" presetClass="entr" presetSubtype="0" fill="hold" grpId="1"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par>
                          <p:cTn id="49" fill="hold">
                            <p:stCondLst>
                              <p:cond delay="1000"/>
                            </p:stCondLst>
                            <p:childTnLst>
                              <p:par>
                                <p:cTn id="50" presetID="36" presetClass="path" presetSubtype="0" accel="50000" decel="50000" fill="hold" grpId="0" nodeType="afterEffect">
                                  <p:stCondLst>
                                    <p:cond delay="0"/>
                                  </p:stCondLst>
                                  <p:childTnLst>
                                    <p:animMotion origin="layout" path="M -0.0004 -3.7037E-6 L -0.0004 0.07755 C -0.00118 0.10949 -0.00118 0.09861 0.05859 0.09815 L 0.11992 0.09815 " pathEditMode="relative" rAng="0" ptsTypes="AAAA">
                                      <p:cBhvr>
                                        <p:cTn id="51" dur="2000" fill="hold"/>
                                        <p:tgtEl>
                                          <p:spTgt spid="30"/>
                                        </p:tgtEl>
                                        <p:attrNameLst>
                                          <p:attrName>ppt_x</p:attrName>
                                          <p:attrName>ppt_y</p:attrName>
                                        </p:attrNameLst>
                                      </p:cBhvr>
                                      <p:rCtr x="6003" y="5023"/>
                                    </p:animMotion>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2" nodeType="clickEffect">
                                  <p:stCondLst>
                                    <p:cond delay="0"/>
                                  </p:stCondLst>
                                  <p:childTnLst>
                                    <p:animEffect transition="out" filter="fade">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2"/>
                                        </p:tgtEl>
                                      </p:cBhvr>
                                    </p:animEffect>
                                    <p:set>
                                      <p:cBhvr>
                                        <p:cTn id="59" dur="1" fill="hold">
                                          <p:stCondLst>
                                            <p:cond delay="499"/>
                                          </p:stCondLst>
                                        </p:cTn>
                                        <p:tgtEl>
                                          <p:spTgt spid="22"/>
                                        </p:tgtEl>
                                        <p:attrNameLst>
                                          <p:attrName>style.visibility</p:attrName>
                                        </p:attrNameLst>
                                      </p:cBhvr>
                                      <p:to>
                                        <p:strVal val="hidden"/>
                                      </p:to>
                                    </p:set>
                                  </p:childTnLst>
                                </p:cTn>
                              </p:par>
                              <p:par>
                                <p:cTn id="60" presetID="10" presetClass="exit" presetSubtype="0" fill="hold" grpId="4" nodeType="with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4"/>
                                        </p:tgtEl>
                                      </p:cBhvr>
                                    </p:animEffect>
                                    <p:set>
                                      <p:cBhvr>
                                        <p:cTn id="65" dur="1" fill="hold">
                                          <p:stCondLst>
                                            <p:cond delay="499"/>
                                          </p:stCondLst>
                                        </p:cTn>
                                        <p:tgtEl>
                                          <p:spTgt spid="2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par>
                          <p:cTn id="71" fill="hold">
                            <p:stCondLst>
                              <p:cond delay="500"/>
                            </p:stCondLst>
                            <p:childTnLst>
                              <p:par>
                                <p:cTn id="72" presetID="8" presetClass="emph" presetSubtype="0" fill="hold" nodeType="afterEffect">
                                  <p:stCondLst>
                                    <p:cond delay="0"/>
                                  </p:stCondLst>
                                  <p:childTnLst>
                                    <p:animRot by="21600000">
                                      <p:cBhvr>
                                        <p:cTn id="73" dur="2000" fill="hold"/>
                                        <p:tgtEl>
                                          <p:spTgt spid="8"/>
                                        </p:tgtEl>
                                        <p:attrNameLst>
                                          <p:attrName>r</p:attrName>
                                        </p:attrNameLst>
                                      </p:cBhvr>
                                    </p:animRot>
                                  </p:childTnLst>
                                </p:cTn>
                              </p:par>
                            </p:childTnLst>
                          </p:cTn>
                        </p:par>
                        <p:par>
                          <p:cTn id="74" fill="hold">
                            <p:stCondLst>
                              <p:cond delay="2500"/>
                            </p:stCondLst>
                            <p:childTnLst>
                              <p:par>
                                <p:cTn id="75" presetID="10" presetClass="entr" presetSubtype="0" fill="hold"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childTnLst>
                          </p:cTn>
                        </p:par>
                        <p:par>
                          <p:cTn id="78" fill="hold">
                            <p:stCondLst>
                              <p:cond delay="3000"/>
                            </p:stCondLst>
                            <p:childTnLst>
                              <p:par>
                                <p:cTn id="79" presetID="10" presetClass="entr" presetSubtype="0" fill="hold" grpId="1"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par>
                          <p:cTn id="82" fill="hold">
                            <p:stCondLst>
                              <p:cond delay="3500"/>
                            </p:stCondLst>
                            <p:childTnLst>
                              <p:par>
                                <p:cTn id="83" presetID="57" presetClass="path" presetSubtype="0" accel="50000" decel="50000" fill="hold" grpId="0" nodeType="afterEffect">
                                  <p:stCondLst>
                                    <p:cond delay="0"/>
                                  </p:stCondLst>
                                  <p:childTnLst>
                                    <p:animMotion origin="layout" path="M -0.00026 -3.7037E-6 L -0.00026 -0.05555 C -0.00026 -0.07453 0.00782 -0.06759 -0.06159 -0.06921 L -0.12265 -0.06921 " pathEditMode="relative" rAng="0" ptsTypes="AAAA">
                                      <p:cBhvr>
                                        <p:cTn id="84" dur="2000" fill="hold"/>
                                        <p:tgtEl>
                                          <p:spTgt spid="35"/>
                                        </p:tgtEl>
                                        <p:attrNameLst>
                                          <p:attrName>ppt_x</p:attrName>
                                          <p:attrName>ppt_y</p:attrName>
                                        </p:attrNameLst>
                                      </p:cBhvr>
                                      <p:rCtr x="-6107" y="-3472"/>
                                    </p:animMotion>
                                  </p:childTnLst>
                                </p:cTn>
                              </p:par>
                            </p:childTnLst>
                          </p:cTn>
                        </p:par>
                        <p:par>
                          <p:cTn id="85" fill="hold">
                            <p:stCondLst>
                              <p:cond delay="5500"/>
                            </p:stCondLst>
                            <p:childTnLst>
                              <p:par>
                                <p:cTn id="86" presetID="10" presetClass="exit" presetSubtype="0" fill="hold" grpId="2" nodeType="afterEffect">
                                  <p:stCondLst>
                                    <p:cond delay="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32"/>
                                        </p:tgtEl>
                                      </p:cBhvr>
                                    </p:animEffect>
                                    <p:set>
                                      <p:cBhvr>
                                        <p:cTn id="91" dur="1" fill="hold">
                                          <p:stCondLst>
                                            <p:cond delay="499"/>
                                          </p:stCondLst>
                                        </p:cTn>
                                        <p:tgtEl>
                                          <p:spTgt spid="32"/>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34"/>
                                        </p:tgtEl>
                                      </p:cBhvr>
                                    </p:animEffect>
                                    <p:set>
                                      <p:cBhvr>
                                        <p:cTn id="94" dur="1" fill="hold">
                                          <p:stCondLst>
                                            <p:cond delay="499"/>
                                          </p:stCondLst>
                                        </p:cTn>
                                        <p:tgtEl>
                                          <p:spTgt spid="3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8" presetClass="emph" presetSubtype="0" fill="hold" nodeType="afterEffect">
                                  <p:stCondLst>
                                    <p:cond delay="0"/>
                                  </p:stCondLst>
                                  <p:childTnLst>
                                    <p:animRot by="21600000">
                                      <p:cBhvr>
                                        <p:cTn id="102" dur="2000" fill="hold"/>
                                        <p:tgtEl>
                                          <p:spTgt spid="7"/>
                                        </p:tgtEl>
                                        <p:attrNameLst>
                                          <p:attrName>r</p:attrName>
                                        </p:attrNameLst>
                                      </p:cBhvr>
                                    </p:animRot>
                                  </p:childTnLst>
                                </p:cTn>
                              </p:par>
                              <p:par>
                                <p:cTn id="103" presetID="1"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par>
                          <p:cTn id="105" fill="hold">
                            <p:stCondLst>
                              <p:cond delay="2500"/>
                            </p:stCondLst>
                            <p:childTnLst>
                              <p:par>
                                <p:cTn id="106" presetID="42" presetClass="path" presetSubtype="0" accel="50000" decel="50000" fill="hold" grpId="1" nodeType="afterEffect">
                                  <p:stCondLst>
                                    <p:cond delay="0"/>
                                  </p:stCondLst>
                                  <p:childTnLst>
                                    <p:animMotion origin="layout" path="M -1.04167E-6 3.7037E-6 L -1.04167E-6 0.07824 " pathEditMode="relative" rAng="0" ptsTypes="AA">
                                      <p:cBhvr>
                                        <p:cTn id="107" dur="2000" fill="hold"/>
                                        <p:tgtEl>
                                          <p:spTgt spid="36"/>
                                        </p:tgtEl>
                                        <p:attrNameLst>
                                          <p:attrName>ppt_x</p:attrName>
                                          <p:attrName>ppt_y</p:attrName>
                                        </p:attrNameLst>
                                      </p:cBhvr>
                                      <p:rCtr x="0" y="3912"/>
                                    </p:animMotion>
                                  </p:childTnLst>
                                </p:cTn>
                              </p:par>
                            </p:childTnLst>
                          </p:cTn>
                        </p:par>
                        <p:par>
                          <p:cTn id="108" fill="hold">
                            <p:stCondLst>
                              <p:cond delay="4500"/>
                            </p:stCondLst>
                            <p:childTnLst>
                              <p:par>
                                <p:cTn id="109" presetID="1" presetClass="exit" presetSubtype="0" fill="hold" grpId="2" nodeType="afterEffect">
                                  <p:stCondLst>
                                    <p:cond delay="0"/>
                                  </p:stCondLst>
                                  <p:childTnLst>
                                    <p:set>
                                      <p:cBhvr>
                                        <p:cTn id="110" dur="1" fill="hold">
                                          <p:stCondLst>
                                            <p:cond delay="0"/>
                                          </p:stCondLst>
                                        </p:cTn>
                                        <p:tgtEl>
                                          <p:spTgt spid="36"/>
                                        </p:tgtEl>
                                        <p:attrNameLst>
                                          <p:attrName>style.visibility</p:attrName>
                                        </p:attrNameLst>
                                      </p:cBhvr>
                                      <p:to>
                                        <p:strVal val="hidden"/>
                                      </p:to>
                                    </p:set>
                                  </p:childTnLst>
                                </p:cTn>
                              </p:par>
                              <p:par>
                                <p:cTn id="111" presetID="1" presetClass="entr" presetSubtype="0" fill="hold" grpId="3" nodeType="with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10" presetClass="exit" presetSubtype="0" fill="hold" grpId="4" nodeType="withEffect">
                                  <p:stCondLst>
                                    <p:cond delay="0"/>
                                  </p:stCondLst>
                                  <p:childTnLst>
                                    <p:animEffect transition="out" filter="fade">
                                      <p:cBhvr>
                                        <p:cTn id="114" dur="500"/>
                                        <p:tgtEl>
                                          <p:spTgt spid="36"/>
                                        </p:tgtEl>
                                      </p:cBhvr>
                                    </p:animEffect>
                                    <p:set>
                                      <p:cBhvr>
                                        <p:cTn id="115" dur="1" fill="hold">
                                          <p:stCondLst>
                                            <p:cond delay="499"/>
                                          </p:stCondLst>
                                        </p:cTn>
                                        <p:tgtEl>
                                          <p:spTgt spid="36"/>
                                        </p:tgtEl>
                                        <p:attrNameLst>
                                          <p:attrName>style.visibility</p:attrName>
                                        </p:attrNameLst>
                                      </p:cBhvr>
                                      <p:to>
                                        <p:strVal val="hidden"/>
                                      </p:to>
                                    </p:set>
                                  </p:childTnLst>
                                </p:cTn>
                              </p:par>
                              <p:par>
                                <p:cTn id="116" presetID="10" presetClass="entr" presetSubtype="0" fill="hold" grpId="0" nodeType="withEffect">
                                  <p:stCondLst>
                                    <p:cond delay="0"/>
                                  </p:stCondLst>
                                  <p:childTnLst>
                                    <p:set>
                                      <p:cBhvr>
                                        <p:cTn id="117" dur="1" fill="hold">
                                          <p:stCondLst>
                                            <p:cond delay="0"/>
                                          </p:stCondLst>
                                        </p:cTn>
                                        <p:tgtEl>
                                          <p:spTgt spid="12"/>
                                        </p:tgtEl>
                                        <p:attrNameLst>
                                          <p:attrName>style.visibility</p:attrName>
                                        </p:attrNameLst>
                                      </p:cBhvr>
                                      <p:to>
                                        <p:strVal val="visible"/>
                                      </p:to>
                                    </p:set>
                                    <p:animEffect transition="in" filter="fade">
                                      <p:cBhvr>
                                        <p:cTn id="118" dur="500"/>
                                        <p:tgtEl>
                                          <p:spTgt spid="12"/>
                                        </p:tgtEl>
                                      </p:cBhvr>
                                    </p:animEffect>
                                  </p:childTnLst>
                                </p:cTn>
                              </p:par>
                            </p:childTnLst>
                          </p:cTn>
                        </p:par>
                        <p:par>
                          <p:cTn id="119" fill="hold">
                            <p:stCondLst>
                              <p:cond delay="5000"/>
                            </p:stCondLst>
                            <p:childTnLst>
                              <p:par>
                                <p:cTn id="120" presetID="42" presetClass="path" presetSubtype="0" accel="50000" decel="50000" fill="hold" grpId="1" nodeType="afterEffect">
                                  <p:stCondLst>
                                    <p:cond delay="0"/>
                                  </p:stCondLst>
                                  <p:childTnLst>
                                    <p:animMotion origin="layout" path="M -1.04167E-6 1.85185E-6 L -1.04167E-6 0.07477 " pathEditMode="relative" rAng="0" ptsTypes="AA">
                                      <p:cBhvr>
                                        <p:cTn id="121" dur="2000" fill="hold"/>
                                        <p:tgtEl>
                                          <p:spTgt spid="12"/>
                                        </p:tgtEl>
                                        <p:attrNameLst>
                                          <p:attrName>ppt_x</p:attrName>
                                          <p:attrName>ppt_y</p:attrName>
                                        </p:attrNameLst>
                                      </p:cBhvr>
                                      <p:rCtr x="0" y="3727"/>
                                    </p:animMotion>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2" nodeType="clickEffect">
                                  <p:stCondLst>
                                    <p:cond delay="0"/>
                                  </p:stCondLst>
                                  <p:childTnLst>
                                    <p:animEffect transition="out" filter="fade">
                                      <p:cBhvr>
                                        <p:cTn id="125" dur="500"/>
                                        <p:tgtEl>
                                          <p:spTgt spid="12"/>
                                        </p:tgtEl>
                                      </p:cBhvr>
                                    </p:animEffect>
                                    <p:set>
                                      <p:cBhvr>
                                        <p:cTn id="126" dur="1" fill="hold">
                                          <p:stCondLst>
                                            <p:cond delay="499"/>
                                          </p:stCondLst>
                                        </p:cTn>
                                        <p:tgtEl>
                                          <p:spTgt spid="12"/>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22"/>
                                        </p:tgtEl>
                                      </p:cBhvr>
                                    </p:animEffect>
                                    <p:set>
                                      <p:cBhvr>
                                        <p:cTn id="129" dur="1" fill="hold">
                                          <p:stCondLst>
                                            <p:cond delay="499"/>
                                          </p:stCondLst>
                                        </p:cTn>
                                        <p:tgtEl>
                                          <p:spTgt spid="22"/>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35"/>
                                        </p:tgtEl>
                                      </p:cBhvr>
                                    </p:animEffect>
                                    <p:set>
                                      <p:cBhvr>
                                        <p:cTn id="132"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12" grpId="0" animBg="1"/>
      <p:bldP spid="12" grpId="1" animBg="1"/>
      <p:bldP spid="12" grpId="2" animBg="1"/>
      <p:bldP spid="20" grpId="0" animBg="1"/>
      <p:bldP spid="20" grpId="1" animBg="1"/>
      <p:bldP spid="20" grpId="2" animBg="1"/>
      <p:bldP spid="30" grpId="0" animBg="1"/>
      <p:bldP spid="30" grpId="1" animBg="1"/>
      <p:bldP spid="30" grpId="2" animBg="1"/>
      <p:bldP spid="36" grpId="0" animBg="1"/>
      <p:bldP spid="36" grpId="1" animBg="1"/>
      <p:bldP spid="36" grpId="2" animBg="1"/>
      <p:bldP spid="36" grpId="3" animBg="1"/>
      <p:bldP spid="36" grpId="4" animBg="1"/>
      <p:bldP spid="35" grpId="0" animBg="1"/>
      <p:bldP spid="35" grpId="1" animBg="1"/>
      <p:bldP spid="35"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Connector: Elbow 68"/>
          <p:cNvCxnSpPr>
            <a:stCxn id="29" idx="1"/>
            <a:endCxn id="63" idx="3"/>
          </p:cNvCxnSpPr>
          <p:nvPr/>
        </p:nvCxnSpPr>
        <p:spPr>
          <a:xfrm rot="10800000" flipV="1">
            <a:off x="2036865" y="3924273"/>
            <a:ext cx="2556896" cy="171009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Connector: Elbow 70"/>
          <p:cNvCxnSpPr>
            <a:stCxn id="40" idx="1"/>
            <a:endCxn id="63" idx="3"/>
          </p:cNvCxnSpPr>
          <p:nvPr/>
        </p:nvCxnSpPr>
        <p:spPr>
          <a:xfrm rot="10800000" flipV="1">
            <a:off x="2036865" y="3033321"/>
            <a:ext cx="2556896" cy="260104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Storage Backend &amp; Scaling</a:t>
            </a:r>
          </a:p>
        </p:txBody>
      </p:sp>
      <p:sp>
        <p:nvSpPr>
          <p:cNvPr id="7" name="Cylinder 6"/>
          <p:cNvSpPr/>
          <p:nvPr/>
        </p:nvSpPr>
        <p:spPr>
          <a:xfrm>
            <a:off x="2472843" y="3560811"/>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p:cNvSpPr/>
          <p:nvPr/>
        </p:nvSpPr>
        <p:spPr>
          <a:xfrm>
            <a:off x="8592716" y="3560810"/>
            <a:ext cx="457200" cy="726929"/>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p:cNvSpPr/>
          <p:nvPr/>
        </p:nvSpPr>
        <p:spPr>
          <a:xfrm>
            <a:off x="4593761" y="3560809"/>
            <a:ext cx="2335237" cy="726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Worker</a:t>
            </a:r>
          </a:p>
        </p:txBody>
      </p:sp>
      <p:cxnSp>
        <p:nvCxnSpPr>
          <p:cNvPr id="31" name="Straight Arrow Connector 30"/>
          <p:cNvCxnSpPr>
            <a:stCxn id="29" idx="1"/>
            <a:endCxn id="7" idx="4"/>
          </p:cNvCxnSpPr>
          <p:nvPr/>
        </p:nvCxnSpPr>
        <p:spPr>
          <a:xfrm flipH="1">
            <a:off x="2930043" y="3924274"/>
            <a:ext cx="166371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9" idx="3"/>
            <a:endCxn id="17" idx="2"/>
          </p:cNvCxnSpPr>
          <p:nvPr/>
        </p:nvCxnSpPr>
        <p:spPr>
          <a:xfrm>
            <a:off x="6928998" y="3924274"/>
            <a:ext cx="1663718"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6" name="Cylinder 35"/>
          <p:cNvSpPr/>
          <p:nvPr/>
        </p:nvSpPr>
        <p:spPr>
          <a:xfrm>
            <a:off x="2472843" y="4451765"/>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593761" y="4451761"/>
            <a:ext cx="2335237" cy="726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Worker</a:t>
            </a:r>
          </a:p>
        </p:txBody>
      </p:sp>
      <p:cxnSp>
        <p:nvCxnSpPr>
          <p:cNvPr id="38" name="Straight Arrow Connector 37"/>
          <p:cNvCxnSpPr>
            <a:stCxn id="37" idx="1"/>
            <a:endCxn id="36" idx="4"/>
          </p:cNvCxnSpPr>
          <p:nvPr/>
        </p:nvCxnSpPr>
        <p:spPr>
          <a:xfrm flipH="1">
            <a:off x="2930043" y="4815226"/>
            <a:ext cx="1663718" cy="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Cylinder 38"/>
          <p:cNvSpPr/>
          <p:nvPr/>
        </p:nvSpPr>
        <p:spPr>
          <a:xfrm>
            <a:off x="2472843" y="2669858"/>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593761" y="2669857"/>
            <a:ext cx="2335237" cy="726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Worker</a:t>
            </a:r>
          </a:p>
        </p:txBody>
      </p:sp>
      <p:cxnSp>
        <p:nvCxnSpPr>
          <p:cNvPr id="41" name="Straight Arrow Connector 40"/>
          <p:cNvCxnSpPr>
            <a:stCxn id="40" idx="1"/>
            <a:endCxn id="39" idx="4"/>
          </p:cNvCxnSpPr>
          <p:nvPr/>
        </p:nvCxnSpPr>
        <p:spPr>
          <a:xfrm flipH="1">
            <a:off x="2930043" y="3033322"/>
            <a:ext cx="166371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p:cNvCxnSpPr>
            <a:stCxn id="40" idx="3"/>
            <a:endCxn id="17" idx="1"/>
          </p:cNvCxnSpPr>
          <p:nvPr/>
        </p:nvCxnSpPr>
        <p:spPr>
          <a:xfrm>
            <a:off x="6928998" y="3033322"/>
            <a:ext cx="1892318" cy="527488"/>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5" name="Connector: Elbow 44"/>
          <p:cNvCxnSpPr>
            <a:stCxn id="37" idx="3"/>
            <a:endCxn id="17" idx="3"/>
          </p:cNvCxnSpPr>
          <p:nvPr/>
        </p:nvCxnSpPr>
        <p:spPr>
          <a:xfrm flipV="1">
            <a:off x="6928998" y="4287739"/>
            <a:ext cx="1892318" cy="527487"/>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6" name="Rectangle 45"/>
          <p:cNvSpPr/>
          <p:nvPr/>
        </p:nvSpPr>
        <p:spPr>
          <a:xfrm>
            <a:off x="4593761" y="1778905"/>
            <a:ext cx="2335237" cy="7269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Worker</a:t>
            </a:r>
          </a:p>
        </p:txBody>
      </p:sp>
      <p:cxnSp>
        <p:nvCxnSpPr>
          <p:cNvPr id="47" name="Connector: Elbow 46"/>
          <p:cNvCxnSpPr>
            <a:cxnSpLocks/>
            <a:stCxn id="46" idx="3"/>
            <a:endCxn id="17" idx="1"/>
          </p:cNvCxnSpPr>
          <p:nvPr/>
        </p:nvCxnSpPr>
        <p:spPr>
          <a:xfrm>
            <a:off x="6928998" y="2142370"/>
            <a:ext cx="1892318" cy="1418440"/>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50" name="Rectangle 49"/>
          <p:cNvSpPr/>
          <p:nvPr/>
        </p:nvSpPr>
        <p:spPr>
          <a:xfrm>
            <a:off x="4600294" y="5342714"/>
            <a:ext cx="2335237" cy="7269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Worker</a:t>
            </a:r>
          </a:p>
        </p:txBody>
      </p:sp>
      <p:cxnSp>
        <p:nvCxnSpPr>
          <p:cNvPr id="51" name="Connector: Elbow 50"/>
          <p:cNvCxnSpPr>
            <a:cxnSpLocks/>
            <a:stCxn id="50" idx="3"/>
            <a:endCxn id="17" idx="3"/>
          </p:cNvCxnSpPr>
          <p:nvPr/>
        </p:nvCxnSpPr>
        <p:spPr>
          <a:xfrm flipV="1">
            <a:off x="6935531" y="4287739"/>
            <a:ext cx="1885785" cy="1418440"/>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54" name="Rectangle 53"/>
          <p:cNvSpPr/>
          <p:nvPr/>
        </p:nvSpPr>
        <p:spPr>
          <a:xfrm>
            <a:off x="9308304" y="5763331"/>
            <a:ext cx="365760" cy="363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308304" y="6233899"/>
            <a:ext cx="365760" cy="3634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TextBox 55"/>
          <p:cNvSpPr txBox="1"/>
          <p:nvPr/>
        </p:nvSpPr>
        <p:spPr>
          <a:xfrm>
            <a:off x="9672423" y="5757463"/>
            <a:ext cx="2040943" cy="369332"/>
          </a:xfrm>
          <a:prstGeom prst="rect">
            <a:avLst/>
          </a:prstGeom>
          <a:noFill/>
        </p:spPr>
        <p:txBody>
          <a:bodyPr wrap="none" rtlCol="0">
            <a:spAutoFit/>
          </a:bodyPr>
          <a:lstStyle/>
          <a:p>
            <a:r>
              <a:rPr lang="en-US"/>
              <a:t>Stateful/Partitioned</a:t>
            </a:r>
          </a:p>
        </p:txBody>
      </p:sp>
      <p:sp>
        <p:nvSpPr>
          <p:cNvPr id="57" name="TextBox 56"/>
          <p:cNvSpPr txBox="1"/>
          <p:nvPr/>
        </p:nvSpPr>
        <p:spPr>
          <a:xfrm>
            <a:off x="9672423" y="6215012"/>
            <a:ext cx="1010790" cy="369332"/>
          </a:xfrm>
          <a:prstGeom prst="rect">
            <a:avLst/>
          </a:prstGeom>
          <a:noFill/>
        </p:spPr>
        <p:txBody>
          <a:bodyPr wrap="none" rtlCol="0">
            <a:spAutoFit/>
          </a:bodyPr>
          <a:lstStyle/>
          <a:p>
            <a:r>
              <a:rPr lang="en-US"/>
              <a:t>Stateless</a:t>
            </a:r>
          </a:p>
        </p:txBody>
      </p:sp>
      <p:grpSp>
        <p:nvGrpSpPr>
          <p:cNvPr id="59" name="Group 58"/>
          <p:cNvGrpSpPr/>
          <p:nvPr/>
        </p:nvGrpSpPr>
        <p:grpSpPr>
          <a:xfrm>
            <a:off x="439198" y="3645745"/>
            <a:ext cx="1654250" cy="717406"/>
            <a:chOff x="594806" y="3739609"/>
            <a:chExt cx="1791452" cy="717406"/>
          </a:xfrm>
        </p:grpSpPr>
        <p:sp>
          <p:nvSpPr>
            <p:cNvPr id="34" name="TextBox 33"/>
            <p:cNvSpPr txBox="1"/>
            <p:nvPr/>
          </p:nvSpPr>
          <p:spPr>
            <a:xfrm>
              <a:off x="594806" y="3739609"/>
              <a:ext cx="1791452" cy="369332"/>
            </a:xfrm>
            <a:prstGeom prst="rect">
              <a:avLst/>
            </a:prstGeom>
            <a:noFill/>
          </p:spPr>
          <p:txBody>
            <a:bodyPr wrap="none" rtlCol="0">
              <a:spAutoFit/>
            </a:bodyPr>
            <a:lstStyle/>
            <a:p>
              <a:r>
                <a:rPr lang="en-US"/>
                <a:t>Control Queue(s)</a:t>
              </a:r>
            </a:p>
          </p:txBody>
        </p:sp>
        <p:sp>
          <p:nvSpPr>
            <p:cNvPr id="58" name="TextBox 57"/>
            <p:cNvSpPr txBox="1"/>
            <p:nvPr/>
          </p:nvSpPr>
          <p:spPr>
            <a:xfrm>
              <a:off x="738692" y="4026128"/>
              <a:ext cx="1503684" cy="430887"/>
            </a:xfrm>
            <a:prstGeom prst="rect">
              <a:avLst/>
            </a:prstGeom>
            <a:noFill/>
          </p:spPr>
          <p:txBody>
            <a:bodyPr wrap="none" rtlCol="0">
              <a:spAutoFit/>
            </a:bodyPr>
            <a:lstStyle/>
            <a:p>
              <a:pPr algn="ctr"/>
              <a:r>
                <a:rPr lang="en-US" sz="1100"/>
                <a:t>Triggers orchestrator</a:t>
              </a:r>
            </a:p>
            <a:p>
              <a:pPr algn="ctr"/>
              <a:r>
                <a:rPr lang="en-US" sz="1100"/>
                <a:t>function execution</a:t>
              </a:r>
            </a:p>
          </p:txBody>
        </p:sp>
      </p:grpSp>
      <p:grpSp>
        <p:nvGrpSpPr>
          <p:cNvPr id="61" name="Group 60"/>
          <p:cNvGrpSpPr/>
          <p:nvPr/>
        </p:nvGrpSpPr>
        <p:grpSpPr>
          <a:xfrm>
            <a:off x="9264235" y="3647976"/>
            <a:ext cx="2237318" cy="552594"/>
            <a:chOff x="9136500" y="3739608"/>
            <a:chExt cx="2237318" cy="552594"/>
          </a:xfrm>
        </p:grpSpPr>
        <p:sp>
          <p:nvSpPr>
            <p:cNvPr id="35" name="TextBox 34"/>
            <p:cNvSpPr txBox="1"/>
            <p:nvPr/>
          </p:nvSpPr>
          <p:spPr>
            <a:xfrm>
              <a:off x="9136500" y="3739608"/>
              <a:ext cx="2135849" cy="369332"/>
            </a:xfrm>
            <a:prstGeom prst="rect">
              <a:avLst/>
            </a:prstGeom>
            <a:noFill/>
          </p:spPr>
          <p:txBody>
            <a:bodyPr wrap="square" rtlCol="0">
              <a:spAutoFit/>
            </a:bodyPr>
            <a:lstStyle/>
            <a:p>
              <a:pPr algn="ctr"/>
              <a:r>
                <a:rPr lang="en-US"/>
                <a:t>Work Item Queue</a:t>
              </a:r>
            </a:p>
          </p:txBody>
        </p:sp>
        <p:sp>
          <p:nvSpPr>
            <p:cNvPr id="60" name="TextBox 59"/>
            <p:cNvSpPr txBox="1"/>
            <p:nvPr/>
          </p:nvSpPr>
          <p:spPr>
            <a:xfrm>
              <a:off x="9187001" y="4030592"/>
              <a:ext cx="2186817" cy="261610"/>
            </a:xfrm>
            <a:prstGeom prst="rect">
              <a:avLst/>
            </a:prstGeom>
            <a:noFill/>
          </p:spPr>
          <p:txBody>
            <a:bodyPr wrap="none" rtlCol="0">
              <a:spAutoFit/>
            </a:bodyPr>
            <a:lstStyle/>
            <a:p>
              <a:pPr algn="ctr"/>
              <a:r>
                <a:rPr lang="en-US" sz="1100"/>
                <a:t>Triggers activity function execution</a:t>
              </a:r>
            </a:p>
          </p:txBody>
        </p:sp>
      </p:grpSp>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04" y="4937688"/>
            <a:ext cx="1393361" cy="1393361"/>
          </a:xfrm>
          <a:prstGeom prst="rect">
            <a:avLst/>
          </a:prstGeom>
        </p:spPr>
      </p:pic>
      <p:cxnSp>
        <p:nvCxnSpPr>
          <p:cNvPr id="65" name="Connector: Elbow 64"/>
          <p:cNvCxnSpPr>
            <a:cxnSpLocks/>
            <a:stCxn id="37" idx="1"/>
            <a:endCxn id="63" idx="3"/>
          </p:cNvCxnSpPr>
          <p:nvPr/>
        </p:nvCxnSpPr>
        <p:spPr>
          <a:xfrm rot="10800000" flipV="1">
            <a:off x="2036865" y="4815225"/>
            <a:ext cx="2556896" cy="8191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43504" y="6184185"/>
            <a:ext cx="1398909" cy="369332"/>
          </a:xfrm>
          <a:prstGeom prst="rect">
            <a:avLst/>
          </a:prstGeom>
          <a:noFill/>
        </p:spPr>
        <p:txBody>
          <a:bodyPr wrap="none" rtlCol="0">
            <a:spAutoFit/>
          </a:bodyPr>
          <a:lstStyle/>
          <a:p>
            <a:r>
              <a:rPr lang="en-US"/>
              <a:t>History Table</a:t>
            </a:r>
          </a:p>
        </p:txBody>
      </p:sp>
    </p:spTree>
    <p:extLst>
      <p:ext uri="{BB962C8B-B14F-4D97-AF65-F5344CB8AC3E}">
        <p14:creationId xmlns:p14="http://schemas.microsoft.com/office/powerpoint/2010/main" val="30071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par>
                                <p:cTn id="53" presetID="10" presetClass="entr" presetSubtype="0"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500"/>
                                        <p:tgtEl>
                                          <p:spTgt spid="71"/>
                                        </p:tgtEl>
                                      </p:cBhvr>
                                    </p:animEffect>
                                  </p:childTnLst>
                                </p:cTn>
                              </p:par>
                              <p:par>
                                <p:cTn id="56" presetID="10" presetClass="entr" presetSubtype="0"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0" grpId="0" animBg="1"/>
      <p:bldP spid="46" grpId="0" animBg="1"/>
      <p:bldP spid="50" grpId="0" animBg="1"/>
      <p:bldP spid="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data:image/jpg;base64,%20/9j/4AAQSkZJRgABAQEAYABgAAD/2wBDAAUDBAQEAwUEBAQFBQUGBwwIBwcHBw8LCwkMEQ8SEhEPERETFhwXExQaFRERGCEYGh0dHx8fExciJCIeJBweHx7/2wBDAQUFBQcGBw4ICA4eFBEUHh4eHh4eHh4eHh4eHh4eHh4eHh4eHh4eHh4eHh4eHh4eHh4eHh4eHh4eHh4eHh4eHh7/wAARCASgBdg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qms6hDpWl3Go3AYw26b3x1wOpq3XP/Ef/kRNa/69H/lTSuwOO/4Xz8Of+gyn5Uf8L5+HP/QZSvzvvv8Aj9n6/wCsb+dQfnX28eE6LSftH9yPMePl2P0X/wCF8/Dn/oMpR/wvn4c/9BlK/Oj86Pzp/wCqVH/n4/uQfX5dj9F/+F8/Dn/oMpR/wvn4c/8AQZSvzo/Oj86P9UqP/Px/cg+vy7H6L/8AC+fhz/0GUo/4Xz8Of+gylfnR+dH50f6pUf8An4/uQfX5dj9F/wDhfPw5/wCgylH/AAvn4c/9BlK/Oj86Pzo/1So/8/H9yD6/Lsfov/wvn4c/9BlKP+F8/Dn/AKDKV+dH50fnR/qlR/5+P7kH1+XY/Rf/AIXz8Of+gylH/C+fhz/0GUr86Pzo/Oj/AFSo/wDPx/cg+vy7H6L/APC+fhz/ANBlKP8AhfPw5/6DKV+dH50fnR/qlR/5+P7kH1+XY/Rf/hfPw5/6DKUf8L5+HP8A0GUr86Pzo/Oj/VKj/wA/H9yD6/Lsfov/AML5+HP/AEGUo/4Xz8Of+gylfnR+dH50f6pUf+fj+5B9fl2P0X/4Xz8Of+gylH/C+fhz/wBBlK/Oj86Pzo/1So/8/H9yD6/Lsfov/wAL5+HP/QZSj/hfPw5/6DKV+dH50fnR/qlR/wCfj+5B9fl2P0X/AOF8/Dn/AKDKUf8AC+fhz/0GUr86Pzo/Oj/VKj/z8f3IPr8ux+i//C+fhz/0GUo/4Xz8Of8AoMpX50fnR+dH+qVH/n4/uQfX5dj9F/8AhfPw5/6DKUf8L5+HP/QZSvzo/Oj86P8AVKj/AM/H9yD6/Lsfov8A8L5+HP8A0GUo/wCF8/Dn/oMpX50fnR+dH+qVH/n4/uQfX5dj9F/+F8/Dn/oMpR/wvn4c/wDQZSvzo/Oj86P9UqP/AD8f3IPr8ux+i/8Awvn4c/8AQZSj/hfPw5/6DKV+dH50fnR/qlR/5+P7kH1+XY/Rf/hfPw5/6DKUf8L5+HP/AEGUr86Pzo/Oj/VKj/z8f3IPr8ux+i//AAvn4c/9BlKP+F8/Dn/oMpX50fnR+dH+qVH/AJ+P7kH1+XY/Rf8A4Xz8Of8AoMpR/wAL5+HP/QZSvzo/Oj86P9UqP/Px/cg+vy7H6L/8L5+HP/QZSj/hfPw5/wCgylfnR+dH50f6pUf+fj+5B9fl2P0X/wCF8/Dn/oMpR/wvn4c/9BlK/Oj86Pzo/wBUqP8Az8f3IPr8ux+i/wDwvn4c/wDQZSj/AIXz8Of+gylfnR+dH50f6pUf+fj+5B9fl2P0X/4Xz8Of+gylH/C+fhz/ANBlK/Oj86Pzo/1So/8APx/cg+vy7H6L/wDC+fhz/wBBlKP+F8/Dn/oMpX50fnR+dH+qVH/n4/uQfX5dj9F/+F8/Dn/oMpR/wvn4c/8AQZSvzo/Oj86P9UqP/Px/cg+vy7H6L/8AC+fhz/0GUo/4Xz8Of+gylfnR+dH50f6pUf8An4/uQfX5dj9F/wDhfPw5/wCgylH/AAvn4c/9BlK/Oj86Pzo/1So/8/H9yD6/Lsfov/wvn4c/9BlKP+F8/Dn/AKDKV+dH50fnR/qlR/5+P7kH1+XY/Rf/AIXz8Of+gylH/C+fhz/0GUr86Pzo/Oj/AFSo/wDPx/cg+vy7H6L/APC+fhz/ANBlKP8AhfPw5/6DKV+dH50fnR/qlR/5+P7kH1+XY/Rf/hfPw5/6DKUf8L5+HP8A0GUr86Pzo/Oj/VKj/wA/H9yD6/Lsfov/AML5+HP/AEGUo/4Xz8Of+gylfnR+dH50f6pUf+fj+5B9fl2P0X/4Xz8Of+gylH/C+fhz/wBBlK/Oj86Pzo/1So/8/H9yD6/Lsfov/wAL5+HP/QZSj/hfPw5/6DKV+dH50fnR/qlR/wCfj+5B9fl2P0X/AOF8/Dn/AKDKUf8AC+fhz/0GUr86Pzo/Oj/VKj/z8f3IPr8ux+i//C+fhz/0GUo/4Xz8Of8AoMpX50fnR+dH+qVH/n4/uQfX5dj9F/8AhfPw5/6DKUf8L5+HP/QZSvzo/Oj86P8AVKj/AM/H9yD6/Lsfov8A8L5+HP8A0GUrc8F/E7wr4w1U6boN59qmVC77Rwq+pr8zPzr6Y/YJ/wCRx1X/AK4Vw5lw9TweGlWjNto1o4t1JqNj7Qooor5Q7gooooAKKKKACiiigAooooAKKKKACiiigAooooAKKKKACiiigAooooAKKKKACiiigAooooAKKKKACiiigAooooAKKKKACiiigAooooAKKKKACiiigAooooAKKKKACiiigAooooAKKKKACiiigAooooAKKKKACiiigAooooAKKKKACiiigAooooAKKKKACiiigAooooAKKKKACiiigAooooAKKKKACiiigAooooAKKKKACiiigAooooAKKKKACiiigAooooAKKKKACiiigAooooAK5/4j/wDIia1/16P/ACroK5/4j/8AIia1/wBej/ypx3QM/L2+/wCP6f8A66N/Ooamvv8Aj+n/AOujfzqGv1jF1ZUsNzw30Pn0ryFopK3fCXh6TXYtXmVikem2El25x/dIwP1rw3mmISu5fgjRU0zDopKKP7TxP834IORBRRRX0tGTlTjJ9UjB7hRRRWgBRRRQAUUUUAFFFFABRRRQAUUUUAFFFFABRRRQAUUUUAFFFFABRRRQAUUUUAFFFFABRRRQAUUUUAFFFFABRRRQAUUUUAFFFFABRRRQAUUUUAFFFFABRRRQAUUUUAFFFFABRRRQAUUUUAFFFFABRRRQAUUUUAFFFFABRRRQAUUUUAFFFFABRRRQAV9MfsE/8jjqv/XCvmevpj9gn/kcdV/64V4vEP8AyL5/L8zpwf8AFR9oUUUV+ZntBRRRQAUUUUAFFFFABRRRQAUUUUAFFFFABRRRQAUUUUAFFFFABRRRQAUUUUAFFFFABRRRQAUUUUAFFFFABRRRQAUUUUAFFFFABRRRQAUUUUAFFFFABRRRQAUUUUAFFFFABRRRQAUUUUAFFFFABRRRQAUUUUAFFFFABRRRQAUUUUAFFFFABRRRQAUUUUAFFFFABRRRQAUUUUAFFFFABRRRQAUUUUAFFFFABRRRQAUUUUAFFFFABRRRQAUUUUAFFFFABRRRQAUUUUAFFFFABRRRQAVz/wAR/wDkRNa/69H/AJV0Fc/8R/8AkRNa/wCvR/5U47oGfl7ff8f0/wD10b+dQ1Nff8f0/wD10b+dQ1+qZh/uj+X5o+fj8QV9EfBzwi1j+zX4+8XXMRV761aC3JH8C/eP45FeJeBfDd/4u8V6f4f02JpJ7uULwPur3J9q/Q3XfA2nW3wcPgW3PlWZtUtWdRyRxk/U4r4rG11Dlj3f4HdQp812fGvgnwDt+Anirx3qVuPmCwWBdfruYfpzXnGoeG9Y0/w9Ya9e2bwWN+7JbO/Bk24yQPTkc1+i/inwRoUvw+sfBi24j0kSxQmNeMqM968G/b0srXTfDng+wsYEgtoGmSONBgKAErLD411KnL3f4F1KHLG/Y+Sq7v4b+FtK8T+FPFzSpKNX0uyW8s2WTClVJMgK9/lFcJXoX7PepQ2PxOsrO7Yi01WKTTpR2PnLsGf++q+9nz/U7w3UU18tfx2POhJRqJy2vr6dfwNLwh8NrTWfgL4h8bMk39q2d2q2Y3kK0Q2lzjvwW/Ktn4WeBPDsuk+DNV1W2e4vdcv7ldjSfJ9nSJsfL671PNdrHu8L+MNC+Esky/ZZ9Fvbe6Xp/pEpmEZ+uGSqknk6H+0F4I8GWr5Tw3YvBIhHymVleQnH/Aq8irjKtTnipaSvJW/lSkn+KT/7eOj2aUL21in+NrXT9X9x4n418FeJNFlvdUuvD+oWmlG7lWKaS3ZUVd5C5OOARjHrxVOw8F+LL/RJNas/D2pTafGMmdLdipA6kHHIHc16joHiDV/EEfxTsdc1S6vLHyg3kzSlki/0xFyoJwuF44ru/EvifwR4T8baLHeeIfElp9i022EOm2tszWk0bwLngMA+7OScdTXX9er04qHLeXld6WT+/X9Sp0YtuXTX8Lf5nzf4f8J+Jtf8s6PoOo3schIWWK3Zo8jr8wGKztV06/0m/l0/U7OezuojiSGZCrL+Br2vxd4mv9P+A8M3hq8utKtbzxNdPGIWMTrHvkKoccjtx7Vyn7QM8t3rnh++uW8y5uPD1jJNKfvSMYVyxPc+9dOHxlSrU1SSu153STIVCLhKSeyv/wCTcv63OU8PeDPFfiC0e80Xw/qN7bJnM0VuzISOoBAwT7ViTwzW87wTxPFMjbXR1wyn0I9a9z+H2nx+F9F8I3mveMvEVq+rSvPpejaZGxSX5lyzsrDk5HGK4P49xpH8avFCxoEH9pvwBj+KrpYtzxDp/Z1s9ejSfrv0M1SvSc+1vxv/AJfM56Twn4ni0iTV5vD+pQ2Ee3dPJbMqYPQgkYNS6r4L8WaXo8er6j4e1K1sZORNJbsqqO2cjjPavb/FGsX1/wDG74deGr2+m/sM2lh5tn5hEUm4tu3r0bOB1p3ibxt4Ktb3xjY3XiDxTqV7fWs9vJpt1aMIYZMYVgCxCBeuQK5vr2IcopQTvd6Xel7f09kVQpRqwjJu11G/lzK/4fieIaV4J8W6ro8msaf4e1K4sEUv56W7FGUdSpxz+FJoPgrxbr1nLeaR4d1K8t4wcyRW7MrEdQCByfau/wD2idd8Q6R46GhaZf3+k6TbWMMdjbWk7RRSRFc7tqkA5JIz7Va+Net+IPDQ8Gad4Y1G+07S10iOe1FpMyLPMXbcxK43NnjmtIYutUUHFL39t9FZvXz8v8glSjCXK90r/l/nueVaf4d1/UL+WwsdF1C5u4SFmhjt2Z4iTgbgB8vPrWha+AvGd7d31naeG9TluLIYuFW3Y+W2MhTx1II496978W6lcaBf/EbVNJk+yapP4c05rt4zhkld1DH2Yqc/XmuA8b+IPFGmfB/wJJpmqajB/aKz3N1dxTuJbm5WV0UO4OWIQLgH0FTDG1qtnFJXste7jzfdo7d9DZ4RJc19N/kkn+q/ExfjvoNn4f1bQ7W1sTZSSaTBJcRldrCUqN2R2Oc1zz2Nnc+DdLTT/DeqHWJrtka+BZoblfmxGi4xuHHQ9jXb/tPS3k/iPw9NqG/7W+h2zSlxhixRck+9bXhPxBD4X+E3gHXbq1a7t7TXLhpIgeSrJKpI9xnI+lZUcROOEpy3bk+vm/61MaqXOkv5V/6Tc8k8S+E/EnhtYG13RrywWcZjaaJlDe2SOvtWX9jvPsBv/ss/2MOIzPsPlhznC7umeDx7V6V8ZNHkk0Wx8YaT4v1LxD4b1K5kWBb6VvMtpMk7NpJ6YPPtUEO6T9mi+EfzCLxFbtIB/DmObBNdlLFOVFTe90nurXaXXqrkVKaVSMY6p3/BN/ocLFoetTPbJDo9/I90m+3VbdiZl/vLxyOR09av614M8V6LpkWpar4f1KztJekstuyqvsxI4NfQ3gg3UHiL4UlY384eH5mjUjrxHjiuC+GGueJtf0r4hWviS/vL7TRpUst0t1KzCCcN+72g/dP3ulc0MfVqNuKVo3vr/elHT7vv0HSgptJ9eVfek/1OS+GngPxFrGuaNqT+G9QuNFkvIxLMLdjG8ZPJBxgr6mn+L/BWr6n8TNf0vwroV3dW9rdlALeEskQwMAkDAr0vxdrXibS/2jvDnh7Sru8s9MtmtYbOytpWEMkGfvFBwc85+lRazpcdnqnjDxXrXjLWPD+jPrrWgh0yNjLcygKSDtYEAbh+dc/12o6sajslKLstXvKKV0t36GnsbXhu/d/KT0PM/BHwz8S+JNe1DSZNL1SylsbSeeUmydiHjQssZHYuRgfWsbS/BvivVNWuNKsvD2pyXlscXEP2Zg0J9HGPl/GvozxPqmoWvxj3WN/qNpHP4GubiQGVo2kdYpdsjjPLjAOTz0rmPC2p6Ba/Am21XxB4k8QWM+p6xJ9tv7DfLPK6xphZHDAgYxgE1qswrcqnbdLTXdykv029PMr2UOSPm393Lf8ApniEHhvxBPrraFDot++qK217QQN5q+5XGQMc/Su013wdd+H/AIOy3OuaNPY6sNfEKPNEVZovIBwMjkZr1DxF4p03UvB3irxh4IkvzqtrpNrZTX80JiuGUzhWlHOfunBbPauA1nVNf1b9mmzm1u7uryNPETLZzXDF2ZPJ5+Y8kbs1axVaqldKNnFPe97p6eX/AAewYeMHK/dS/CL/AF/zPJaKKK9c4wooooAKKKKACiiigAooooAKKKKACiiigAooooAKKKKACiiigAooooAKKKKACiiigAooooAKKKKACiiigAooooAKKKKACiiigAo70VJbStBcxTqFLRuGAIyDg5oA09e8M69oNrZ3WsaVdWUV4m+Bpoyu8fj9aNB8Na9r1veXGj6XdXsdmnmTtDGW2D8PpXqnx7+N0PxK8I6LosOipZPa4kuHJ3EOABtQ46UnwB+NkPwz8La1pE+iJfPdZkt3BwWfBG1jj7teb9Yxn1bn9n799r9Lm/JT57c2h4zBBNcXCW1vDJLPI4RIkUlmYnAUDuc9qveI9B1jw7qH2DW9PuLG52BxHMhUlT0Iz2q94P8AE0vh7x5Y+KltIbiS1vBdeQwAVvmzgen1rsv2i/ilD8UfEllf2umLZQWluIlJ5dzkk5OOnPSuiVSsq8YqPutavsyFGPK3fU8tr6Y/YJ/5HHVf+uFfM9fTH7BP/I46r/1wrz+If+RfP5fma4P+Kj7Qooor8zP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n/iP/AMiJrX/Xo/8AKugrn/iP/wAiJrX/AF6P/KnHdAz8vb7/AI/p/wDro386hqa+/wCP6f8A66N/Ooa/VMw/3R/L80fPx+I+xv2X/CGhfDnwnH448T3drHqmqQhrVZHA8qE8j8TxXoOqfF7wjcyCGfxVo8MQYFkWcHOO2a+BLvVNSuo447jULqRI1CIhlbaqjoAM1TIyeefrXxMsCqknKctTvWI5VyxR+kCfEvwhr0lnb2fiDSnf7SjnbcA8CvGf+CgEkc2j+FJYZFkRpZsMpyDwtfI8ckkZzFJJGfVGI/lVy+1fVL+1htb2/uLmGAkxLLIW2564z9KKWAVOopxewTxDlFxaKNWNOvLjT9QttQs5PLubaVZoXxna6nIP5iq9FfoVD+DH0X5Hmvc6HV/GfiTVfGaeML7UDJrSTRzLcBAAHTG35RxjgcU+Txx4mk8cyeNn1AHXZHLtcmJcEldv3enTiuboo9hSslyqyVtunb0KlOUr3e5r2fiTWLNdZW3ugg1qMx3/AMgPmqXD49vmGeK6zTfjF4ysdCi0rzNNuBbxCG2nuLCKSWGPGNoZlJPHr0rzyilPDUaitKKZSqzXX+na/wCS+42dR8Ua1qHh6PQLu6V9OiunukiEYGJWzuOev8R4qHxBruqa9JayapcCZrS1jtISEC7Yo1CqvHXAHWsyirjShH4UL2ktdd/87/nqd94a+LfjHQPD8Oi2VxZvFakmzlntI5JLbPXazAkdBXJeIta1HxBrt3rerTie/u5TNPIFC7nPU4HArOoqY4elCbnGKTfUXPLl5L6GzrXijXNY1a01a/vS97ZwxwwSooQoiZ2jj0yea6nxD8YPGGuaNNpt9/ZZN1EYru4XT4llmUjHLBcg++a89opSw1KduaK02FGTh8OnQ9Bsfi94vtvDUehu+n3SQxeRBcXNlHLLHH/dDMCT1ODnim+F/i74w0DR49KhksLu3gJa0+12UczW7E5ypYE4z26VwFFQ8HQd7wWur0K9pLTXY35/GPiK4bW2m1AyHXFRdQLICZQjBlA/u4IHStfwZ8T/ABR4V0V9GsZLO4sN5lhiu7VJhDJ/eXcDj6CuJoq5YelKPK4q2n4bfcDqzbu2b3jbxd4g8Z6omp+Irxbu6SMRq6xKgCjoMDirOh+PPEuj2mlWdndQG10q5a5tYZbZJFV2DBshh82QzdfWuYopqhSUFDlVl0sJzk3dvU6vx74+17xkttDqTWsNna5MFra26RRoT1OFAyfc0eAPH+v+C1u4dKa1ltbzBuLe5t0lRyOhwwOCM1ylFJYekqfs+VcvYHOTd29T2r4VfEbW/EHxX0rUvFWrWqLYWsq2z+UkKRZwdoCjGOBxXIeL/ir4t8TaI+j3s1nBbSuHuvslpHC1wwzguVAJHPTpXCqzKcqSD6g0lYxwFBVOflWlrK22rf4tjjUnFt33/wAkv0PRtL+NHjrTdItbG3urFprNBHbXktlHJPHGOi7yM/jmq+g/FzxlpL6my3FndrqM5up0ubSORfPIH7wBgQDwOnpXA0VbwWHbbcFr5fP89QVSSsr7Han4o+MpPGdp4uutQiuNUtrc2qs9umxoTnKFcYIO4irWjfFrxVpepalcwjTnttSm8+5s5LKNod+AAVUjC9B0FcBRTeEoNW5Ftbbpe/56h7Wfc7i0+KvjG18UzeIorqzW5niEE0Qs4xBJED9wx42/jiofG3xK8VeLtLj0jVLi1TTIZ/Phtbe1SJI3xjjaB2rjaKFhKCkpKCuttBqtNXs9/wDhvyCiiiugzCiiigAooooAKKKKACiiigAooooAKKKKACiiigAooooAKKKKACiiigAooooAKKKKACiiigAooooAKKKKACiiigAooooAKKKKACiiigAooooAKKKKACvpj9gn/kcdV/64V8z19MfsE/8AI46r/wBcK8XiH/kXz+X5nTg/4qPtCiiivzM9oKKKKACiiigAooooAKKKKACiiigAooooAKKKKACiiigAooooAKKKKACiiigAooooAKKKKACiiigAooooAKKKKACiiigAooooAKKKKACiiigAooooAKKKKACiiigAooooAKKKKACiiigAooooAKKKKACiiigAooooAKKKKACiiigAooooAKKKKACiiigAooooAKKKKACiiigAooooAKKKKACiiigAooooAKKKKACiiigAooooAKKKKACiiigAooooAKKKKACiiigAooooAKKKKACuf+I//Iia1/16P/KugrC+IMck3grV4YkLyPbMqKOpJ4Apx3QH5dX3/H9P/wBdG/nUNem3HwT+Iks8ko0KYB2LYI6ZNM/4Uf8AEX/oBy/lX6nHNMFypOqvvPCdCpf4TzWivSv+FH/EX/oBy/lR/wAKP+Iv/QDl/Kq/tTA/8/F94ewq9jzWivSv+FH/ABF/6Acv5Uf8KP8AiL/0A5fyo/tTA/8APxfeHsKvY81or0r/AIUf8Rf+gHL+VH/Cj/iL/wBAOX8qP7VwX/P1feH1ep/Kea0V6V/wo/4i/wDQDl/Kj/hR/wARf+gHL+VP+1cF/wA/V94fV6n8p5rRXpX/AAo/4i/9AOX8qP8AhR/xF/6Acv5Uf2rgv+fq+8Pq9T+U81or0r/hR/xF/wCgHL+VH/Cj/iL/ANAOX8qP7VwX/P1feH1ep/Kea0V6V/wo/wCIv/QDl/Kj/hR/xF/6Acv5Uf2rgv8An6vvD6vU/lPNaK9K/wCFH/EX/oBy/lR/wo/4i/8AQDl/Kj+1cF/z9X3h9XqfynmtFelf8KP+Iv8A0A5fyo/4Uf8AEX/oBy/lR/auC/5+r7w+r1P5TzWivSv+FH/EX/oBy/lR/wAKP+Iv/QDl/Kj+1cF/z9X3h9XqfynmtFelf8KP+Iv/AEA5fyo/4Uf8Rf8AoBy/lR/auC/5+r7w+r1P5TzWivSv+FH/ABF/6Acv5Uf8KP8AiL/0A5fyo/tXBf8AP1feH1ep/Kea0V6V/wAKP+Iv/QDl/Kj/AIUf8Rf+gHL+VH9q4L/n6vvD6vU/lPNaK9K/4Uf8Rf8AoBy/lR/wo/4i/wDQDl/Kj+1cF/z9X3h9XqfynmtFelf8KP8AiL/0A5fyo/4Uf8Rf+gHL+VH9q4L/AJ+r7w+r1P5TzWivSv8AhR/xF/6Acv5Uf8KP+Iv/AEA5fyo/tXBf8/V94fV6n8p5rRXpX/Cj/iL/ANAOX8qP+FH/ABF/6Acv5Uf2rgv+fq+8Pq9T+U81or0r/hR/xF/6Acv5Uf8ACj/iL/0A5fyo/tXBf8/V94fV6n8p5rRXpX/Cj/iL/wBAOX8qQ/BH4hr97RXUe+BR/auC/wCfq+8Pq9T+U82or0r/AIUf8RP+gJLR/wAKP+Iv/QDl/Kj+1cF/z9X3h9XqfynmtFelf8KP+Iv/AEA5fyo/4Uf8Rf8AoBy/lR/auC/5+r7w+r1P5TzWivSv+FH/ABF/6Acv5Uf8KP8AiL/0A5fyo/tXBf8AP1feH1ep/Kea0V6V/wAKP+Iv/QDl/Kj/AIUf8Rf+gHL+VH9q4L/n6vvD6vU/lPNaK9K/4Uf8Rf8AoBy/lR/wo/4i/wDQDl/Kj+1cF/z9X3h9XqfynmtFelf8KP8AiL/0A5fyo/4Uf8Rf+gHL+VH9q4L/AJ+r7w+r1P5TzWivSv8AhR/xF/6Acv5Uf8KP+Iv/AEA5fyo/tXBf8/V94fV6n8p5rRXpX/Cj/iL/ANAOX8qP+FH/ABF/6Acv5Uf2rgv+fq+8Pq9T+U81or0r/hR/xF/6Acv5Uf8ACj/iL/0A5fyo/tXBf8/V94fV6n8p5rRXpX/Cj/iL/wBAOX8qP+FH/EX/AKAcv5Uf2rgv+fq+8Pq9T+U81or0r/hR/wARf+gHL+VH/Cj/AIi/9AOX8qP7VwX/AD9X3h9XqfynmtFelf8ACj/iL/0A5fyo/wCFH/EX/oBy/lR/auC/5+r7w+r1P5TzWivSv+FH/EX/AKAcv5Uf8KP+Iv8A0A5fyo/tXBf8/V94fV6n8p5rRXpX/Cj/AIi/9AOX8qP+FH/EX/oBy/lR/auC/wCfq+8Pq9T+U81or0r/AIUf8Rf+gHL+VH/Cj/iL/wBAOX8qP7VwX/P1feH1ep/Kea0V6V/wo/4i/wDQDl/Kj/hR/wARf+gHL+VH9q4L/n6vvD6vU/lPNaK9K/4Uf8Rf+gHL+VH/AAo/4i/9AOX8qP7VwX/P1feH1ep/Kea0V6V/wo/4i/8AQDl/Kj/hR/xF/wCgHL+VH9q4L/n6vvD6vU/lPNaK9K/4Uf8AEX/oBy/lR/wo/wCIv/QDl/Kj+1cF/wA/V94fV6n8p5rX0x+wT/yOOq/9cK8x/wCFH/EX/oBy/lXuf7H/AIG8TeDvGN82vabLbR3EGI3I4JHavIzzH4atgpwp1E3p+ZvhaU41E2j6rooor8/PW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MD0FGB6CiigAwPQUYHoKKKADA9BRgegoooAMD0FGB6CiigAwPQUYHoKKKADA9BRgegoooAMD0FGB6CiigAwPQUYHoKKKADA9BRgegoooAMD0FGB6CiigAwPQUYHoKKKADA9BRgegoooAMD0FGB6CiigAwPQUYHoKKKADA9BRgegoooAMD0FGB6CiigAwPQUYHoKKKADA9BRgegoooAMD0FGB6CiigAwPQV5L+1DfXmn+BLaaxuZLeQ3salk4OPSvWq8d/ax/5J9a/wDX/HQB6V4Ld5vCemSStvdrZCzHqTitjA9BWN4G/wCRP0r/AK9U/lWzQAYHoKMD0FFFABgegowPQUUUAGB6CjA9BRRQAYHoKMD0FFFABgegowPQUUUAGB6CjA9BRRQAYHoKMD0FFFABgegowPQUUUAGB6CjA9BRRQAYHoKMD0FFFABgegowPQUUUAGB6CjA9BRRQAYHoKMD0FFFABgegowPQUUUAGB6CjA9BRRQAYHoKMD0FFFABgegowPQUUUAGB6CjA9BRRQAYHoKMD0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vHf2sf+SfWv/X/HXsVeO/tY/wDJPrX/AK/46APSfA3/ACJ+lf8AXqn8q2axvA3/ACJ+lf8AXqn8q2a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8d/ax/5J9a/9f8dexV47+1j/AMk+tf8Ar/joA9J8Df8AIn6V/wBeqfyrZrG8Df8AIn6V/wBeqfyrZ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juZ4baBp55FjjX7zN0FAElFZv9vaN/0Erb/vuj+3tG/wCglbf990AaVFZv9vaN/wBBK2/77o/t7Rv+glbf990AaVFZv9vaN/0Erb/vuj+3tG/6CVt/33QBpUVm/wBvaN/0Erb/AL7o/t7Rv+glbf8AfdAGlRWb/b2jf9BK2/77o/t7Rv8AoJW3/fdAGlRWb/b2jf8AQStv++6P7e0b/oJW3/fdAGlRWb/b2jf9BK2/77o/t7Rv+glbf990AaVFZv8Ab2jf9BK2/wC+6P7e0b/oJW3/AH3QBpUVm/29o3/QStv++6P7e0b/AKCVt/33QBpUVm/29o3/AEErb/vuj+3tG/6CVt/33QBpUVm/29o3/QStv++6P7e0b/oJW3/fdAGlRWb/AG9o3/QStv8Avuj+3tG/6CVt/wB90AaVFZv9vaN/0Erb/vuj+3tG/wCglbf990AaVFZv9vaN/wBBK2/77o/t7Rv+glbf990AaVFZv9vaN/0Erb/vuj+3tG/6CVt/33QBpUVm/wBvaN/0Erb/AL7o/t7Rv+glbf8AfdAGlRWb/b2jf9BK2/77o/t7Rv8AoJW3/fdAGlRWb/b2jf8AQStv++6P7e0b/oJW3/fdAGlRWb/b2jf9BK2/77o/t7Rv+glbf990AYnxR0vxFqHh15PC2qNY6lb5eMBQRKP7pzXyV4t8XeLtZjbSfEWoTSiCXLQyRhSjj1xX2h/b2jf9BK2/77rxz43eANG8VXsOs+H9SsbfUXcJchnwsi/3jjuKaA4b4Uax8SvFmsW+iaXrs0FhbgefN5SkQx/l164r6ptIjBbRwmRpCigFj1Y+tcd8PNO8J+C/DsWlaff2xf708xYbpX7k10n9vaN/0Erb/vukBpUVm/29o3/QStv++6P7e0b/AKCVt/33QBpUVm/29o3/AEErb/vuj+3tG/6CVt/33QBpUVm/29o3/QStv++6P7e0b/oJW3/fdAGlRWb/AG9o3/QStv8Avuj+3tG/6CVt/wB90AaVFZv9vaN/0Erb/vuj+3tG/wCglbf990AaVFZv9vaN/wBBK2/77o/t7Rv+glbf990AaVFZv9vaN/0Erb/vuj+3tG/6CVt/33QBpUVm/wBvaN/0Erb/AL7o/t7Rv+glbf8AfdAGlRWb/b2jf9BK2/77o/t7Rv8AoJW3/fdAGlRWb/b2jf8AQStv++6P7e0b/oJW3/fdAGlRWb/b2jf9BK2/77o/t7Rv+glbf990AaVFZv8Ab2jf9BK2/wC+6P7e0b/oJW3/AH3QBpUVm/29o3/QStv++6P7e0b/AKCVt/33QBpUVm/29o3/AEErb/vuj+3tG/6CVt/33QBpUVm/29o3/QStv++6P7e0b/oJW3/fdAGlRWb/AG9o3/QStv8Avuj+3tG/6CVt/wB90AaVFZv9vaN/0Erb/vuj+3tG/wCglbf990AaVFZv9vaN/wBBK2/77o/t7Rv+glbf990AaVFZv9vaN/0Erb/vupbXVtNup1gt72GWRs4VWyTQBd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sPx/wD8iZqv/Xu1blYfj/8A5EzVf+vdqa3A+QPOm/57Sf8AfRpfPm/57Sf99Go6Qt8wUK7MRnCIWOPwr61QjbY6lG+yJfPm/wCe0n/fRo8+b/ntJ/30aj+f/nhc/wDfh/8ACr9vo2q3EKzQ2E7owyCFNPkh2RFWcKKTqNL10Knnzf8APaT/AL6NHnzf89pP++jV7+wNa/6Btx/3yaq3tjeWTKt3bvCW5AYYo9nHsZQxFCb5YzTfqiPz5v8AntJ/30aPPm/57Sf99Go6KPZx7G9kSefN/wA9pP8Avo0efN/z2k/76NR0Uezj2CyJPPm/57Sf99Gjz5v+e0n/AH0ajoo9nHsFkSefN/z2k/76NHnzf89pP++jUdFHs49gsiTz5v8AntJ/30aPPm/57Sf99Go6KPZx7BZEnnzf89pP++jR583/AD2k/wC+jUdFHs49gsiTz5v+e0n/AH0aPPm/57Sf99Go6KPZx7BZEnnzf89pP++jR583/PaT/vo1HRR7OPYLIk8+b/ntJ/30aPPm/wCe0n/fRqOij2cewWRJ583/AD2k/wC+jR583/PaT/vo1HRR7OPYLIk8+b/ntJ/30aPPm/57Sf8AfRqOij2cewWRJ583/PaT/vo0efN/z2k/76NR0Uezj2CyJPPm/wCe0n/fRo8+b/ntJ/30ajoo9nHsFkSefN/z2k/76NHnzf8APaT/AL6NR0Uezj2CyJPPm/57Sf8AfRo8+b/ntJ/30ajoo9nHsFkSefN/z2k/76NHnzf89pP++jUdFHs49gsiTz5v+e0n/fRo8+b/AJ7Sf99Go6KPZx7BZEnnzf8APaT/AL6NHnzf89pP++jUdFHs49gsiTz5v+e0n/fRo8+b/ntJ/wB9Go6KPZx7BZEnnzf89pP++jR583/PaT/vo1HRR7OPYLIk8+b/AJ7Sf99Gjz5v+e0n/fRqOij2cewWRJ583/PaT/vo0efN/wA9pP8Avo1HRR7OPYLIk8+b/ntJ/wB9Gjz5v+e0n/fRqOij2cewWRJ583/PaT/vo0efN/z2k/76NR0Uezj2CyJPPm/57Sf99Gjz5v8AntJ/30ajoo9nHsFkSefN/wA9pP8Avo0efN/z2k/76NR0Uezj2CyJPPm/57Sf99Gjz5v+e0n/AH0ajoo9nHsFkSefN/z2k/76NHnzf89pP++jUdFHs49gsiTz5v8AntJ/30aPPm/57Sf99Go6KPZx7BZEnnzf89pP++jR583/AD2k/wC+jUdFHs49gsiTz5v+e0n/AH0aPPm/57Sf99Go6KPZx7BZEnnzf89pP++jR583/PaT/vo1HRR7OPYLIk8+b/ntJ/30aPPm/wCe0n/fRqOij2cewWRJ583/AD2k/wC+jR583/PaT/vo1HRR7OPYLIk8+b/ntJ/30aPPm/57Sf8AfRqOij2cewWRJ583/PaT/vo0efN/z2k/76NR0Uezj2CyJPPm/wCe0n/fRr079nB3fxtNvdm/0c9Tn1ry2vUf2bf+R1m/69z/AFrjx8IqhKyJmtD6Nooor5wwCiiigAooooAKKKKACiiigAooooAKKKKACiiigAooooAKKKKACiiigAooooAKKKKACiiigAooooAKKKKACiiigAooooAKKKKACiiigAooooAKKKKACiiigAooooAKKKKACiiigAooooAKKKKACiiigAooooAKKKKACiiigAooooAKKKKACiiigAooooAKKKKACiiigAooooAKKKKACiiigAooooAKKKKACiiigAooooAKKKKACiiigAooooAKKKKACiiigAooooAKKKKACiiigArD8f8A/Imar/17tW5WH4//AORM1X/r3amtwPj2u7+BH/I9z9P+QbJ2/wBtK4Su7+BP/I9z/wDYNk/9DSvqMR/AfodcT3EHnoPyFVfB3TU+n/H9L296sjrWZoN9a6bZateXknlwJfSbnxnHPevFpr3JfI8zGq86dvP8jqPwH5V5z8TvCmqeINW8y1svOh8hVD7gMMM16BZ3MF5ax3VrKksMg3I6nIIqaqo1ZUZcyOKtS9okm2rO+h8iXlu1rdy20n3o2Kn61FV/xF/yHr7/AK7t/OrPhrS9J1SYw6jr66VIWCxBrZpfMJPt0r6BuyuexRqc1GM5dUn+Bj0V0vjHw7pHh+Sa1j8Tx31/CwV7cWjx4yAc7jx0Nc1htwXadx6DHNTCamrx2NwopCQOpApWBX7wI4zz6VYBRT4o2klij+75rBVJ6cnH9a6Lxzo+j6DPFplrdST6jEq/ayfuZI6Coc0mo9WLrY5qihgVbawKt6Hg0mfl3fw+varGLRRg/Lwfm+77/Sg8EgjBHUHtQAUVt23h57nwlceILe7SU20wjntgh3Ip6Pn06/lWjpvgme7Ohxy6hHbXGsMfLhaMlo07Ofqc1m6kV1/rclzSXM9v8jk6Kua9ptxo2r3Wm3fE1s5Rvf0P4iukl8A30P8AYK3F5HFJrAJVNmfKHOM+uQM/jQ6sEk76Pb8xyahfm6focfRU1/bm0v7i0Zg5glaMsB12kjP6VDVp3VxhRRRTAKKKKACiiigAooooAKKKKACiiigAooooAKKKKACiiigAooooAKKKKACiiigAooooAKKKKACiiigAooooAKKKKACiiigAooooAKKKKACiiigAooooAKKKKACiiigAooooAKKUhgASpAIyCR1oAYgkKSAMnA6UAJRR2zQQVOGBB9DQAV6j+zb/AMjrN/17n+teXV6j+zb/AMjrN/17n+tcWYf7vIiex9G0UUV80YBRRRQAUUUUAFFFFABRRRQAUUUUAFFFFABRRRQAUUUUAFFFFABRRRQAUUUUAFFFFABRRRQAUUUUAFFFFABRRRQAUUUUAFFFFABRRRQAUUUUAFFFFABRRRQAUUUUAFFFFABRRRQAUUUUAFFFFABRRRQAUUUUAFFFFABRRRQAUUUUAFFFFABRRRQAUUUUAFFFFABRRRQAUUUUAFFFFABRRRQAUUUUAFFFFABRRRQAUUUUAFFFFABRRRQAUUUUAFFFFABRRRQAUUUUAFFFFABRRRQAVh+P/wDkTNV/692rcrD8f/8AImar/wBe7U1uB8e13fwJ/wCR6uP+wbJ/6GtcJXd/An/ke5/+wbJ/6GlfUYj+A/Q64nZX+t/EOO/njtfD9tJAshETGVcsueDWZpmrePpLLUoP+Eas7i3lmk+0LJIu0E/eBz2r1IE56msrRbGDVNM1rT7pphDPeSq/lSFGxnsR0ry6dVcr91dDjxVaMZwvFdTh/wBnu91ySfUrJoP+JJE58pi+4RP/AHFPcfTpXsNUNA0jT9C0qHS9Mg8m1hHyrnJPuT3PvV+sq01Obkkc+IqqrUckrHyd4i/5D19/13b+dR6L/wAhmy/67p/OpPEX/Ievv+u7fzqrZTfZryG427vKkV9ucZwc4r6JbnRQTeEil/KvyPUbdLL/AIWd4nuL6xgvEtrMzJHKgZdyxAjg/Sszwrfa9rD3ms2um+HbdMiNri5hRI4uhAUHqcelYv8AwmB/t/WNW/s8Z1K3MHl+Z/q8ptznv60zw1r+k2vhyfQNc0l7+0e4+0oUnMZD7QMHA5HFcSoyUFdapRX+ZrGLvK/V/ov1/wAz0OfTdItfGV3eSabY3Cto32lo1jHkmUcblHQAmuZ/tOx8QeFbXVda0+ytza6vHCz2sIjzEULbSB1qpe/EBZ9QkuotFWGNtO+wJEJvur2bOOawdJ1yG00E6Pc2H2qB7xblz5m0kBCu39c5qaNGotZLVWt/4E/0saRWnvf17tvz/wAztfGdxq1jq1hdw2Gg3Gi/blNjNBbIw2k4CPjvg9D3Ga2PEt5C+u+I9avNM06c6NCFt4/swAd3IO6T+9j3rhdX8S6ONGi0jQdIms7X7Yl5IJbkyZZf4QCOOvWpYvHAPiLU9QutLWaw1OPyrmz83GR6hsdan2E3ay2v+n56jey/rr/kXvtieLPCF5f31jY299p13DiW3gEfmI2cqcdegrojfWF18U5fDg0LTE0q0kYiIW67nZepJ9D6Vw+seJNLXSho/h3SZLGzadJ52ecu0zL0GSOByabb+LjF45ufFH9ngmd3b7P5n3d3vWjpOSdlbey+UbfimTON4W6/8E6bTfFEN34T1fVrjQNK+2abNHHZlLZQiCQt94d8bf1rD+Iiw3ekeH9dW3gt7q/tj9pWCMIhYdwB9awbLV/svh/U9J+z7/t8sUnmbsbNhbjHfO79Kk1nXDqWh6Tpf2Xyv7ORk8zfnzM+3ardHlqJwWl/w5dfxL228zoPg3uPiC7juMf2Q1o41It90R4OM+/XFbNz9s/4XhbrcjbEpAtAPuiHaNu32rirfxB9l8IT6Da2YikupQ9zdB/mkQdEx2HX8607XxsYzoc1xpv2i70kFPPMuDNH2U/TJ5pVKc3Uc0ulvw3+/QxnFuEl3/r8f8jpdc0qPxb4j0fXgqJDPLJHqPGQphYls/VFFal9qQ1fVPCF8qhY2uZUjA6BELKv6AV59pHjK903RtZ02CBSupyM4cnmEsfmx65Xil0zxd9ittAh/s8SDR3Zs+ZjzsknHt1rJ4ed0lstvnv+iHUi3TkutmvwdjF8Q/8AIwal/wBfcv8A6Gao10XiLWPDOpR3Mlj4XnsL2eQyee1+0gBJyflI+tc7XZTvyq6sat3CiiitACiiigAooooAKKKKACiiigAooooAKKKKACiiigAooooAKKKKACiiigAooooAKKKKACiiigAooooAKKKKACiiigAooooAKKKKACiiigAooooAKKKKACiiigAooooAKdCUEyNIpZAwLAdxmm0UAen/ABe1fwXqHh3SI/DsEa3KgHKR7NiYGQ3vSfB/VvBmn6Dq6eIoY2uWUnLpu3Jg8L715jRXN9WXsvZ3ZPLpY1vDlxpUHiq0udShL6al0HkjPPybu47jHaun+NWoeGdR8QW0nhyKNVWECZo12qTzjj16c1wVFaOknNTvsO2twr1H9m3/AJHWb/r3P9a8ur1H9m3/AJHWb/r3P9a58w/3eRM9j6Nooor5owCiiigAooooAKKKKACiiigAooooAKKKKACiiigAooooAKKKKACiiigAooooAKKKKACiiigAooooAKKKKACiiigAooooAKKKKACiiigAooooAKKKKACiiigAooooAKKKKACiiigAooooAKKKKACiiigAooooAKKKKACiiigAooooAKKKKACiiigAooooAKKKKACiiigAooooAKKKKACiiigAooooAKKKKACiiigAooooAKKKKACiiigAooooAKKKKACiiigAooooAKKKKACiiigArD8f/wDImar/ANe7VuVh+P8A/kTNV/692prcD49rvPgOCfHc+Bn/AIlsn/oaVwdC7lfzI5ZYnxjdHIVOPTIr6ypD2lNx7nXFrqfVoRs/dNVPBynGp8f8v8v86+YPOuv+f++/8CX/AMa0LbX9Zt4Vhh1GdEUYHzHJ+p7muGOXtJrm3OLGUJ1HF09bd9P8z6uwfSjafSvlX/hJte/6Clx/30aP+Em17/oKXH/fZpf2c/5vwOX6tiOy+9//ACJX8Rf8h6+/67t/OqFPuJpJ5nmlbdI5yx9TTK9Q9GhB06UYPdJL8AooooNQooooAKKKKACiiigAooooAKKKKACiiigAooooAKKKKACiiigAooooAKKKKACiiigAooooAKKKKACiiigAooooAKKKKACiiigAooooAKKKKACiiigAooooAKKKKACiiigAooooAKKKKACiiigAooooAKKKKACiiigAooooAKKKKACiiigAooooAK9R/Zt/5HWb/r3P9a8ur1H9m3/kdZv+vc/1rizD/d5ET2Po2iiivmjAKKKKACiiigAooooAKKKKACiiigAooooAKKKKACiiigAooooAKKKKACiiigAooooAKKKKACiiigAooooAKKKKACiiigAooooAKKKKACiiigAooooAKKKKACiiigAooooAKKKKACiiigAooooAKKKKACiiigAooooAKKKKACiiigAooooAKKKKACiiigAooooAKKKKACiiigAooooAKKKKACiiigAooooAKKKKACiiigAooooAKKKKACiiigAooooAKKKKACiiigAooooAKKKKACsPx/8A8iZqv/Xu1blRXVvDdW729xGJIn4ZT0NAHxR5cn/PN/8Avk0eXJ/zzf8A75NfY3/CNaD/ANAq2/75o/4RrQf+gXbf9816yzWX8pp7Q+OfLk/55v8A98mjy5P+eb/98mvsb/hGtB/6Bdt/3zR/wjWg/wDQLtv++af9rS/lH7Q+OfLk/wCeb/8AfJo8uT/nm/8A3ya+xv8AhGtB/wCgXbf980f8I1oP/QLtv++aP7Wl/KHtD458uT/nm/8A3yaPLk/55v8A98mvsb/hGtB/6Bdt/wB80f8ACNaD/wBAu2/75o/taX8oe0Pjny5P+eb/APfJo8uT/nm//fJr7G/4RrQf+gXbf980f8I1oP8A0C7b/vmj+1pfyh7Q+OfLk/55v/3yaPLk/wCeb/8AfJr7G/4RrQf+gXbf980f8I1oP/QLtv8Avmj+1pfyh7Q+OfLk/wCeb/8AfJo8uT/nm/8A3ya+xv8AhGtB/wCgXbf980f8I1oP/QLtv++aP7Wl/KHtD458uT/nm/8A3yaPLk/55v8A98mvsb/hGtB/6Bdt/wB80f8ACNaD/wBAu2/75o/taX8oe0Pjny5P+eb/APfJo8uT/nm//fJr7G/4RrQf+gXbf980f8I1oP8A0C7b/vmj+1pfyh7Q+OfLk/55v/3yaPLk/wCeb/8AfJr7G/4RrQf+gXbf980f8I1oP/QLtv8Avmj+1pfyh7Q+OfLk/wCeb/8AfJo8uT/nm/8A3ya+xv8AhGtB/wCgXbf980f8I1oP/QLtv++aP7Wl/KHtD458uT/nm/8A3yaPLk/55v8A98mvsb/hGtB/6Bdt/wB80f8ACNaD/wBAu2/75o/taX8oe0Pjny5P+eb/APfJo8uT/nm//fJr7G/4RrQf+gXbf980f8I1oP8A0C7b/vmj+1pfyh7Q+OfLk/55v/3yaPLk/wCeb/8AfJr7G/4RrQf+gXbf980f8I1oP/QLtv8Avmj+1pfyh7Q+OfLk/wCeb/8AfJo8uT/nm/8A3ya+xv8AhGtB/wCgXbf980f8I1oP/QLtv++aP7Wl/KHtD458uT/nm/8A3yaPLk/55v8A98mvsb/hGtB/6Bdt/wB80f8ACNaD/wBAu2/75o/taX8oe0Pjny5P+eb/APfJo8uT/nm//fJr7G/4RrQf+gXbf980f8I1oP8A0C7b/vmj+1pfyh7Q+OfLk/55v/3yaPLk/wCeb/8AfJr7G/4RrQf+gXbf980f8I1oP/QLtv8Avmj+1pfyh7Q+OfLk/wCeb/8AfJo8uT/nm/8A3ya+xv8AhGtB/wCgXbf980f8I1oP/QLtv++aP7Wl/KHtD458uT/nm/8A3yaPLk/55v8A98mvsb/hGtB/6Bdt/wB81558eri28H+EoNS0jTbRZ3ukiJZf4T1o/taX8ovaHz55cn/PN/8Avk0eXJ/zzf8A75NfWvhjRtH1Dw9YXs+l2vmzQK74XuRWj/wjWg/9Au2/75o/taX8o/aHxz5cn/PN/wDvk0eXJ/zzf/vk19jf8I1oP/QLtv8Avmj/AIRrQf8AoF23/fNH9rS/lD2h8c+XJ/zzf/vk0eXJ/wA83/75NfY3/CNaD/0C7b/vmj/hGtB/6Bdt/wB80f2tL+UPaHxz5cn/ADzf/vk0eXJ/zzf/AL5NfY3/AAjWg/8AQLtv++aP+Ea0H/oF23/fNH9rS/lD2h8c+XJ/zzf/AL5NHlyf883/AO+TX2N/wjWg/wDQLtv++aP+Ea0H/oF23/fNH9rS/lD2h8c+XJ/zzf8A75NHlyf883/75NfY3/CNaD/0C7b/AL5o/wCEa0H/AKBdt/3zR/a0v5Q9ofHPlyf883/75NHlyf8APN/++TX2N/wjWg/9Au2/75o/4RrQf+gXbf8AfNH9rS/lD2h8c+XJ/wA83/75NHlyf883/wC+TX2N/wAI1oP/AEC7b/vmj/hGtB/6Bdt/3zR/a0v5Q9ofHPlyf883/wC+TR5cn/PN/wDvk19jf8I1oP8A0C7b/vmj/hGtB/6Bdt/3zR/a0v5Q9ofHPlyf883/AO+TR5cn/PN/++TX2N/wjWg/9Au2/wC+aP8AhGtB/wCgXbf980f2tL+UPaHxz5cn/PN/++TR5cn/ADzf/vk19jf8I1oP/QLtv++aP+Ea0H/oF23/AHzR/a0v5Q9ofHPlyf8APN/++TR5cn/PN/8Avk19jf8ACNaD/wBAu2/75o/4RrQf+gXbf980f2tL+UPaHxz5cn/PN/8Avk0eXJ/zzf8A75NfY3/CNaD/ANAu2/75o/4RrQf+gXbf980f2tL+UPaHxz5cn/PN/wDvk0eXJ/zzf/vk19jf8I1oP/QLtv8Avmj/AIRrQf8AoF23/fNH9rS/lD2h8c+XJ/zzf/vk0eXJ/wA83/75NfY3/CNaD/0C7b/vmj/hGtB/6Bdt/wB80f2tL+UPaHxz5cn/ADzf/vk0eXJ/zzf/AL5NfY3/AAjWg/8AQLtv++aP+Ea0H/oF23/fNH9rS/lD2h8c+XJ/zzf/AL5NHlyf883/AO+TX2N/wjWg/wDQLtv++aP+Ea0H/oF23/fNH9rS/lD2h8c+XJ/zzf8A75NHlyf883/75NfY3/CNaD/0C7b/AL5o/wCEa0H/AKBdt/3zR/a0v5Q9ofHPlyf883/75NHlyf8APN/++TX2N/wjWg/9Au2/75o/4RrQf+gXbf8AfNH9rS/lD2h8c+XJ/wA83/75Neofs3qy+Nptykf6Oeo+te7f8I1oP/QLtv8AvmprPRNJs7hbi1sYYZVzhlGDzWNfMHWpuDiS53RoUUUV5x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47+1j/yT61/6/wCOvYq8d/ax/wCSfWv/AF/x0Aek+Bv+RP0r/r1T+VbNY3gb/kT9K/69U/lWz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jv7WP/JPrX/r/AI69irx39rH/AJJ9a/8AX/HQB6T4G/5E/Sv+vVP5Vs1jeBv+RP0r/r1T+VbN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eO/tY/8k+tf+v8AjrtvifrXiHw/oDatoOmJqRgyZ4S2G2eo45r5q+JfxY1Hx1ocWlXWlw2qRzLMHSTcSR26UAfVHgb/AJE/Sv8Ar1T+VbNfN3gX4zeKb6XTfDOj+G4Lq42rEh809B/E3HAHevoy0877NH9o2+dtG/b0z3oA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rF8cSPF4S1GWNijpCWVgeQQaANqivlNfGPibaP+JxPR/wmPib/oLz16iyjEeX3niPP8Iu/wBx9WUV8p/8Jj4m/wCgvPR/wmPib/oLz0/7HxHl94v9YMJ5/cfVlFfKf/CY+Jv+gvPR/wAJj4m/6C89H9j4jy+8P9YMJ5/cfVlFfKf/AAmPib/oLz0f8Jj4m/6C89H9j4jy+8P9YMJ5/cfVlFfKf/CY+Jv+gvPR/wAJj4m/6C89H9j4jy+8P9YMJ5/cfVlFfKf/AAmPib/oLz0f8Jj4m/6C89H9j4jy+8P9YMJ5/cfVlFfKf/CY+Jv+gvPR/wAJj4m/6C89H9j4jy+8P9YMJ5/cfVlFfKf/AAmPib/oLz0f8Jj4m/6C89H9j4jy+8P9YMJ5/cfVlFfKf/CY+Jv+gvPR/wAJj4m/6C89H9j4jy+8P9YMJ5/cfVlFfKf/AAmPib/oLz0f8Jj4m/6C89H9j4jy+8P9YMJ5/cfVlFfKf/CY+Jv+gvPR/wAJj4m/6C89H9j4jy+8P9YMJ5/cfVlFfKf/AAmPib/oLz0f8Jj4m/6C89H9j4jy+8P9YMJ5/cfVlFfKf/CY+Jv+gvPR/wAJj4m/6C89H9j4jy+8P9YMJ5/cfVlFfKf/AAmPib/oLz0f8Jj4m/6C89H9j4jy+8P9YMJ5/cfVlFfKf/CY+Jv+gvPR/wAJj4m/6C89H9j4jy+8P9YMJ5/cfVlFfKf/AAmPib/oLz0f8Jj4m/6C89H9j4jy+8P9YMJ5/cfVlFfKf/CY+Jv+gvPR/wAJj4m/6C89H9j4jy+8P9YMJ5/cfVlFfKf/AAmPib/oLz0f8Jj4m/6C89H9j4jy+8P9YMJ5/cfVlFfKf/CY+Jv+gvPR/wAJj4m/6C89H9j4jy+8P9YMJ5/cfVbKrKVZQykYII4Ir5m+O3wmutP1ca14XsnntbyULLbRLkxyHuB6H9Kzf+Ex8Tf9Beeg+MPEp66tMfqBR/Y+I8vvD/WDCef3Hs3wR+HFv4J0YXN4qS6zdKDPJ18sf3F/x716NXyn/wAJj4m/6C89H/CY+Jv+gvPR/Y+I8vvD/WDCef3H1ZRXyn/wmPib/oLz0f8ACY+Jv+gvPR/Y+I8vvD/WDCef3H1ZRXyn/wAJj4m/6C89H/CY+Jv+gvPR/Y+I8vvD/WDCef3H1ZRXyn/wmPib/oLz0f8ACY+Jv+gvPR/Y+I8vvD/WDCef3H1ZRXyn/wAJj4m/6C89H/CY+Jv+gvPR/Y+I8vvD/WDCef3H1ZRXyn/wmPib/oLz0f8ACY+Jv+gvPR/Y+I8vvD/WDCef3H1ZRXyn/wAJj4m/6C89H/CY+Jv+gvPR/Y+I8vvD/WDCef3H1ZRXyn/wmPib/oLz0f8ACY+Jv+gvPR/Y+I8vvD/WDCef3H1ZRXyn/wAJj4m/6C89H/CY+Jv+gvPR/Y+I8vvD/WDCef3H1ZRXyn/wmPib/oLz0f8ACY+Jv+gvPR/Y+I8vvD/WDCef3H1ZRXyn/wAJj4m/6C89H/CY+Jv+gvPR/Y+I8vvD/WDCef3H1ZRXyn/wmPib/oLz0f8ACY+Jv+gvPR/Y+I8vvD/WDCef3H1ZRXyn/wAJj4m/6C89H/CY+Jv+gvPR/Y+I8vvD/WDCef3H1ZRXyn/wmPib/oLz0f8ACY+Jv+gvPR/Y+I8vvD/WDCef3H1ZRXyn/wAJj4m/6C89H/CY+Jv+gvPR/Y+I8vvD/WDCef3H1ZRXyn/wmPib/oLz0f8ACY+Jv+gvPR/Y+I8vvD/WDCef3H1ZRXyn/wAJj4m/6C89H/CY+Jv+gvPR/Y+I8vvD/WDCef3H1ZRXyn/wmPib/oLz0f8ACY+Jv+gvPR/Y+I8vvD/WDCef3H1ZRXyn/wAJj4m/6C89H/CY+Jv+gvPR/Y+I8vvD/WDCef3H1ZRXyn/wmPib/oLz13XwS13V9V8YGHUL6W4jSEsqseAeaxr5bWowc5WsjfDZxh8RUVOF7vyPcqKKK4D1QooooAKKKKACiiigAooooAKKKKACiiigAooooAKKKKACiiigAooooAKKKKACiiigAooooAKKKKACiiigAooooAKKKKACiiigAooooAKKKKACiiigAooooAKKKKACiiigAooooAKKKKACiiigAooooAKKKKACiiigAooooAKKKKACiiigAooooAKKKKACiiigAooooAKKKKACiiigAooooAKKKKACiiigAooooAKKKKACiiigAooooAKKKKACiiigAooooAKKKKACiiigAooooAKw/H3/ACJ2qf8AXA1uVh+Pv+RO1T/rgaa3E9j5RX7o+lLSL90fSlr7yOyPy+XxMKKMH0P5UYP90/lTJCijB/un8qOfQigAooooAKKKKACiiigAooooAKKKKACiiigAooooAKKKKACiiigAooooAKKKKACiiigAooooAKKKKACiiigAooooAKKKKACiiigAooooAKKKKACiiigAooooAKKKKACiiigAooooAKKKKACiiigAooooAKKKKACiiigAooooAKKKKACiiigAooooAKKKKACiiigAr0b9n3/kdZP+vc/1rzmvRv2ff+R1k/69z/WvPzT/AHWXy/M9XJP99h8/yPoOiiivkT74KKKKACiiigAooooAKKKKACiiigAooooAKKKKACiiigAooooAKKKKACiiigAooooAKKKKACiiigAooooAKKKKACiiigAooooAKKKKACiiigAooooAKKKKACiiigAooooAKKKKACiiigAooooAKKKKACiiigAooooAKKKKACiiigAooooAKKKKACiiigAooooAKKKKACiiigAooooAKKKKACiiigAooooAKKKKACiiigAooooAKKKKACiiigAooooAKKKKACiiigAooooAKKKKACsPx9/yJ2qf9cDW5WH4+/5E7VP+uBprcT2PlFfuj6UHpQv3R9KD0r7yOyPy+XxM9Cu9ah8O+GdC+z6DpF291AzyyXMRZiRj0PvUeneKdW1EMbHwRoU4UZJW1fH55q3qOgQax4T8OSTaxbWBjt3AWVSS33eau+GNDvkhXSbHx7b2kCbpsRZQs3uc15TlSUG3vd737+R7ahXdRJfDZWty9l3Odm8c3MMrRTeEfD8br1VrZwR+GaTx9NBfeHtB1RNOs7Ga48zzFtkKqcAY61ra3ph8VeGtP125ure2vUmltZ53GPtITG1/fqazPH9n9g8KeHLbz0n2+b86dDwta03T54cqs7u+/ZmNZVfZz5neNk1t1aOKq9omkahrV59j0y38+faW27wuAOpyeKo11nwxt5bvU9RtYQpll024RNzBRkocZJ6V3VZuEHJdEeXSjz1IxfVpfezH1zw7rGiLG2p2flJJ9xlkV1P4qSKy69DutLudH8GW3hW/uEkvdVu4zbqp3pCuQMhhweQehq1c+DtJb7XpMOl6lFPbQtIl+8g8uR1XJGMZxwRXLHGJL3td9V2XU75ZfKUkoK2i0fRu9lovK+y31PMqt22m3lzp9zfwxBra1x5z7wCuTgcdT1HSuu/srwxosWm2GtWt7d6hforSvBMFWAMeOCOuCDSan4X021uvEFvb3FysVksPksz8HeyAlvUfMat4qLdl9/R6pP8AMweElBXl93VXTa/I4eldXQ4dGU4zhhjiu38U6f4b0KaLTZdG1SQrsYXqzgJNkZODitvXdH0PxF4vtrK3tL+GSLT4J53MwYNAEGFUAfe5HNH1uNlKztrr6FfUpczhdc2mmvX5f8A8soru9f8ADVhJoLapY6Tf6W1vPHFJHcyBt6Nn5hgDnj9aofECx8N6NeTaLpMF491BIN9xLKCuO64xnPvVQxMZNJLX/K3+aFUwU6cXJtW+fn5eTOeGm3p0g6t5Q+xiTyjJvGd3pjrVSum03R7W48IR6hJJOJW1BYCof5Np749a6CfQfCEutX/hexhvxeQRPIl3JKCu9VztIxnFTLFRg3fpf8LX/MVPCSqW5Xa9t3u22l+TPPbWCW6uYraBN8srhEX1Y9BW/d+BfFVrC802ljbGMuEnR2A/3Qc1n+Fht8V6Yvpexj/x6tXXdVvtG+IF9fWE8kUiXIYhT98DHB9jVznUdRQhba+vyFSp0lSdSono0tPR+XkcuwKkhgQR1BHSlRWdtqKzsegUZNd74jstJXx3fNdaVfXqyRxTR21mdpDsqk54PHNbOj6Pouj+ONIuBY30S31pJJHA0wzC4DA7uOQQD+dZPGJQUrbq/wCF7G6y6TqOPNon+F9/xWlzyg8HB4PvRXZ20fhu612+eLQNZvB9oZUiSYHH94scY65x+FaD+ENCg8UajBeG7jsLfT0vUQP86sduUJxz1xV/Wor4k1pclZfUm2oNPW36djzyivQHsvBS+H7fxQ1hqAhllNv9i88Z3/3s4xjANZ2qaNo2n+KxC1pqF5p09qlzBDbvmUlwCBnHbNOOJTdrP/huhnLBySvzJ7fc+pyFKiPI22NGdvRQSa9CvvCek3Gp+HpEs7zToNSnaG4t5JAXUDoQQOKveDD4TtfGclhYWGotLbxSp57XClZMYycYrOeMioOUVdpN/caxy6fMlJpJtK/r/XWx5dRVvV30+S/kbS7e4gtsnak8gdwc+oqpXXF3VzgkuVtXuFFFFMQUUUUAFFFFABRRRQAUUUUAFFFFABRRRQAUUUUAFFFFABRRRQAUUUUAFFFFABRRRQAUUUUAFFFFABRRRQAUUUUAFFFFABRRRQAUUUUAFFFFABRRTolVpUVm2qWALegoAbRXovxS8J+H9B0LTbrSbwSTSfKy7w3mDA+bik+FfhPQNf0bUrrVrwRyxjaq7wuwY+9zXL9cp+y9rrY7v7Pq+39hpfff5nndFaegWFnfeJrXT7q68q0kuBG8vT5c469vrXRfFzw9o/h7WreHR7jzI5Ygzx7gxU885FauvFVFT6swjhpypSq9E7HFV6N+z7/yOsn/AF7n+tec16N+z7/yOsn/AF7n+tcmaf7rL5fmd2Sf77D5/kfQdFFFfIn3wUUUUAFFFFABRRRQAUUUUAFFFFABRRRQAUUUUAFFFFABRRRQAUUUUAFFFFABRRRQAUUUUAFFFFABRRRQAUUUUAFFFFABRRRQAUUUUAFFFFABRRRQAUUUUAFFFFABRRRQAUUUUAFFFFABRRRQAUUUUAFFFFABRRRQAUUUUAFFFFABRRRQAUUUUAFFFFABRRRQAUUUUAFFFFABRRRQAUUUUAFFFFABRRRQAUUUUAFFFFABRRRQAUUUUAFFFFABRRRQAUUUUAFFFFABRRRQAUUUUAFYfj7/AJE7VP8Arga3Kw/H3/Inap/1wNNbiex8or90fSg9KF+6PpRX3kdkfl8viZ1fjcqPDfhfcQP9Fk6/VareHr7wiNN+y65p9y06OXS4gn2lgf4SMVp6R4+NlpFrp1xoWn3y2ylY3niVyB+Iqz/wsW3/AOhR0X/wGT/CuK1VR5OTq9U7dT0uag5+051stHG/RGB4x8R2+sC0srC2Wz0yxUrbwlgTk9WY9ycCrnijH/CC+GduMfven0WtP/hYtv8A9Cjov/gMn+FYfjHxRJ4jS0jNhb2UVru2RwKFXnHYfSnTjO8VyWS879yKs6fLOXtOZtJbW6r/ACOerc8IajZ6dNqDXkhRZ7CaFMLnLshAH5msOiuycVKLi+pwRk4yUl01Ot0HX7GPwxb2eoyP9r0y8jubD5SQwBG5PYcH861vEGqWd79q1KDx1qKQXCMUsNj5DlfuZ9M155SVhLDRcua/5fr6HVTxs4wULXXz6Xts13PQDN4d8ST6RqF5qxsL23WKG4tfILtIykBSCPXipfGOoafb6z4p0+4laNruOCOIBS3QoTn6AGsHS/GE+n2cMUel6ZJPCMRzvbKWHoT6muevbme8u5bu5kMk0rl3Y9yTWMcM/aXfwq9vvT/Q0qYqLpLrJ2v8k1rr59LHb6pqWl2fg+60o+IW1wzbWskkgZTbYI5BPTjjHvV618QaHaa1aa4uqyD7VYR2NxEkRD2+1QC4PfkCvNKWtPqkWmm3rvt1M1jZKSkktNt+jv3Ov8RXccNlGg8a3usu0yMYXR1UR9STnqenFZHjW/tdU8UX9/ZOXt5pSyMVwSPpWPRWsKKjZ32v2627ehFTFSnFxto7d+l+7fc6fS9Y0+DwhFpssrC5XUVnK7CRsHU5q5Za/pcXxG1HWnmcWU6yiN9hydygDj8K4yiplhoPm87/AI2/yFDEzg4tdLfg21/6Uy/otzDa+IrO8mYrDFdrI5AzhQ2eldbeSeCG8ST69Nrs2oAyeclkto0ZZh0UseMcVwdFOdFSkpXa0toFPEOEXFxTTd9b9Pn5nf6H4ng1Ftc+1ao+iahqDI0N3GhbYi4+TjpwKnufEuhx+IPD0kWpXF5FYwyQ3NxKh3FmLfNz1615zRWbwdNvy7fK3rsbRzCqk117/O/pv5eR6Rb3mi2+nX2k2PiyWwla8Ny91DAwM0ZH3OD2z+lQav4m0ObVNTlt7yaWKbSY7WKR4zueRSmc/kea89paSwcb3bf4f5eRpDM6kPhil9/e/fub91qdnJ4AtNIWRjeR3ZlZNpwFO7nP4iul0vxHo7XwRdSksZX0eKzjvBESYJVC5wOvY8153RWksPGSa73f3nPTxk6dreS+53PR5/EWi21x4eibW7rUn0+7kku7mSNskH0zXPeDtWsdP8ZtfXcjJaS70MgXJUN3xXM0UlhYcri+qa+80qY+pPl0S5Wmt+m27Les29raajLBZ3wvYlPEojKZP0NVKKK3imlZs4pNNtpWCiiimIKKKKACiiigAooooAKKKKACiiigAooooAKKKKACiiigAooooAKKKKACiiigAooooAKKKKACiiigAooooAKKKKACiiigAooooAKKKKACiiigAooooAfJNLIiJJI7rGMICchR6CiOaWNXWOR0WQbXCnG4ehplFFh3YU6aWSZ/MmkaR/7zHJptFAgr0b9n3/kdZP8Ar3P9a85r0b9n3/kdZP8Ar3P9a8/NP91l8vzPVyT/AH2Hz/I+g6KKK+RPvgooooAKKKKACiiigAooooAKKKKACiiigAooooAKKKKACiiigAooooAKKKKACiiigAooooAKKKKACiiigAooooAKKKKACiiigAooooAKKKKACiiigAooooAKKKKACiiigAooooAKKKKACiiigAooooAKKKKACiiigAooooAKKKKACiiigAooooAKKKKACiiigAooooAKKKKACiiigAooooAKKKKACiiigAooooAKKKKACiiigAooooAKKKKACiiigAooooAKKKKACiiigAooooAKw/H3/Inap/1wNblYfj7/AJE7VP8Argaa3E9j5RX7o+lLSL90fSlr7yOyPy+XxMKKKKZIUUUUAFFFFABRRRQAUUUUAFFFFABRRRQAUUUUAFFFFABRRRQAUUUUAFFFFABRRRQAUUUUAFFFFABRRRQAUUUUAFFFFABRRRQAUUUUAFFFFABRRRQAUUUUAFFFFABRRRQAUUUUAFFFFABRRRQAUUUUAFFFFABRRRQAUUUUAFFFFABRRRQAUUUUAFFFFABRRRQAUUUUAFejfs+/8jrJ/wBe5/rXnNejfs+/8jrJ/wBe5/rXn5p/usvl+Z6uSf77D5/kfQdFFFfIn3wUUUUAFFFFABRRRQAUUUUAFFFFABRRRQAUUUUAFFFFABRRRQAUUUUAFFFFABRRRQAUUUUAFFFFABRRRQAUUUUAFFFFABRRRQAUUUUAFFFFABRRRQAUUUUAFFFFABRRRQAUUUUAFFFFABRRRQAUUUUAFFFFABRRRQAUUUUAFFFFABRRRQAUUUUAFFFFABRRRQAUUUUAFFFFABRRRQAUUUUAFFFFABRRRQAUUUUAFFFFABRRRQAUUUUAFFFFABRRRQAUUUUAFFFFABRRRQAUUUUAFVNZsY9T0yewlYrHMu1iOuKt0UAedj4Q+Fv7s350v/CofC392b869DorT21T+Z/eY/V6X8q+5Hnn/CofC392b86P+FQ+Fv7s3516HRR7ap/M/vD6vS/lX3I88/4VD4W/uzfnR/wqHwt/dm/OvQ6KPbVP5n94fV6X8q+5Hnn/AAqHwt/dm/Oj/hUPhb+7N+deh0Ue2qfzP7w+r0v5V9yPPP8AhUPhb+7N+dH/AAqHwt/dm/OvQ6KPbVP5n94fV6X8q+5Hnn/CofC392b86P8AhUPhb+7N+deh0Ue2qfzP7w+r0v5V9yPPP+FQ+Fv7s350f8Kh8Lf3Zvzr0Oij21T+Z/eH1el/KvuR55/wqHwt/dm/Oj/hUPhb+7N+deh0Ue2qfzP7w+r0v5V9yPPP+FQ+Fv7s350f8Kh8Lf3Zvzr0Oij21T+Z/eH1el/KvuR55/wqHwt/dm/Oj/hUPhb+7N+deh0Ue2qfzP7w+r0v5V9yPPP+FQ+Fv7s350f8Kh8Lf3Zvzr0Oij21T+Z/eH1el/KvuR55/wAKh8Lf3Zvzo/4VD4W/uzfnXodFHtqn8z+8Pq9L+Vfcjzz/AIVD4W/uzfnR/wAKh8Lf3Zvzr0Oij21T+Z/eH1el/KvuR55/wqHwt/dm/Oj/AIVD4W/uzfnXodFHtqn8z+8Pq9L+Vfcjzz/hUPhb+7N+dH/CofC392b869Doo9tU/mf3h9Xpfyr7keef8Kh8Lf3Zvzo/4VD4W/uzfnXodFHtqn8z+8Pq9L+Vfcjzz/hUPhb+7N+dH/CofC392b869Doo9tU/mf3h9Xpfyr7keef8Kh8Lf3Zvzo/4VD4W/uzfnXodFHtqn8z+8Pq9L+Vfcjzz/hUPhb+7N+dH/CofC392b869Doo9tU/mf3h9Xpfyr7keef8ACofC392b865L4peFvCHgbQYtVms7i5WSdYdgJ79+te4V47+1j/yT61/6/wCOn7ap/M/vD6vS/lX3I09F+F/hXUtJtdQWOZFuIhIFJ6Zq5/wqHwt/dm/Ouq8Df8ifpX/Xqn8q2aXtqn8z+8Pq9L+Vfcjzz/hUPhb+7N+dH/CofC392b869Doo9tU/mf3h9Xpfyr7keef8Kh8Lf3Zvzo/4VD4W/uzfnXodFHtqn8z+8Pq9L+Vfcjzz/hUPhb+7N+dH/CofC392b869Doo9tU/mf3h9Xpfyr7keef8ACofC392b86P+FQ+Fv7s3516HRR7ap/M/vD6vS/lX3I88/wCFQ+Fv7s350f8ACofC392b869Doo9tU/mf3h9Xpfyr7keef8Kh8Lf3Zvzo/wCFQ+Fv7s3516HRR7ap/M/vD6vS/lX3I88/4VD4W/uzfnR/wqHwt/dm/OvQ6KPbVP5n94fV6X8q+5Hnn/CofC392b86P+FQ+Fv7s3516HRR7ap/M/vD6vS/lX3I88/4VD4W/uzfnR/wqHwt/dm/OvQ6KPbVP5n94fV6X8q+5Hnn/CofC392b86P+FQ+Fv7s3516HRR7ap/M/vD6vS/lX3I88/4VD4W/uzfnR/wqHwt/dm/OvQ6KPbVP5n94fV6X8q+5Hnn/AAqHwt/dm/Oj/hUPhb+7N+deh0Ue2qfzP7w+r0v5V9yPPP8AhUPhb+7N+dH/AAqHwt/dm/OvQ6KPbVP5n94fV6X8q+5Hnn/CofC392b86P8AhUPhb+7N+deh0Ue2qfzP7w+r0v5V9yPPP+FQ+Fv7s350f8Kh8Lf3Zvzr0Oij21T+Z/eH1el/KvuR55/wqHwt/dm/Oj/hUPhb+7N+deh0Ue2qfzP7w+r0v5V9yPPP+FQ+Fv7s350f8Kh8Lf3Zvzr0Oij21T+Z/eH1el/KvuR55/wqHwt/dm/Oj/hUPhb+7N+deh0Ue2qfzP7w+r0v5V9yPPP+FQ+Fv7s351q+FfAGjeG9UGoac0iybSrA8giuuopOrNqzbKjRpxd1FfcFFFFQ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jv7WP/JPrX/r/AI69irx39rH/AJJ9a/8AX/HQB6T4G/5E/Sv+vVP5Vs1jeBv+RP0r/r1T+VbN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eO/tY/8k+tf+v8Ajr2KvHf2sf8Akn1r/wBf8dAHpPgb/kT9K/69U/lWzWN4G/5E/Sv+vVP5Vs0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IxwKABmAphmUVQv7rygeawbnXFRiN1AHWectHnLXGf8JAv98Uf8JAv98UAdn5y0ectcZ/wkC/3xR/wkC/3xQB2fnLR5y1xn/CQL/fFH/CQL/fFAHZ+ctHnLXGf8JAv98Uf8JAv98UAdn5y0ectcZ/wkC/3xR/wkC/3xQB2fnLR5y1xn/CQL/fFH/CQL/fFAHZ+ctHnLXGf8JAv98Uf8JAv98UAdn5y0ectcZ/wkC/3xR/wkC/3xQB2fnLR5y1xn/CQL/fFH/CQL/fFAHZ+ctHnLXGf8JAv98Uf8JAv98UAdn5y0ectcZ/wkC/3xR/wkC/3xQB2fnLR5y1xn/CQL/fFH/CQL/fFAHZ+ctHnLXGf8JAv98Uf8JAv98UAdn5y0ectcZ/wkC/3xR/wkC/3xQB2fnLR5y1xn/CQL/fFH/CQL/fFAHZ+ctHnLXGf8JAv98Uf8JAv98UAdn5y0ectcZ/wkC/3xR/wkC/3xQB2fnLR5y1xn/CQL/fFH/CQL/fFAHZ+ctHnLXGf8JAv98Uf8JAv98UAdn5y0ectcZ/wkC/3xR/wkC/3xQB2fnLR5y1xn/CQL/fFH/CQL/fFAHZ+ctHnLXGf8JAv98Uf8JAv98UAdn5y0ectcZ/wkC/3xR/wkC/3xQB2fnLR5y1xn/CQL/fFH/CQL/fFAGj478Z6f4P06PUdShuHtWbazxRlth98dBXhPxz+KXhzxp4Vg0zSftHnpdJKfMjKjA6165qWpWepWE1jfRpPbzKVdG5BFfLPxP8LS+FNZbyC0umzsTbyf3f9k+9MD3zwp8cPCNroum6WUvpLpIki2RwMxZumB617FaXaz20UzIYy6htrdRn1r5p+BXhGHSxH4m1uIG8YZtIXH+qH94j1/livZ/+EgX++KAOz85aPOWuM/4SBf74o/4SBf74p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H/AAkC/wB8UAdn5y0ectcZ/wAJAv8AfFOj15Sfv0AdosgNOrB0/URNjmtqFtyigCSiiigAooooAKKKKACiiigAooooAKKKKACiiigAooooAKKKKACiiigAooooAKKKKACiiigAooooAKKKKACiiigAooooAKKKKACiiigAooooAKKKKACiiigAooooAKKKKACiiigAooooAKKKKACiiigAooooAKKKKACiiigAooooAKKKKACiiigAooooAKKKKACiiigAooooAKKKKACiiigAooooAKZN9w0+o5/9WaAOL8bXz2enXVwnLQwvIB67VJx+lfLT/tBXswDSeFLbJGf+Ptv8K+l/iL/yBtQ/69Zf/QDX5+x/6tfoKAPaP+F9XP8A0Kdv/wCBj/4Uf8L6uP8AoU7f/wADH/wrxmigD2b/AIX1cf8AQp2//gY/+FH/AAvq4/6FO3/8DH/wrxmigD2b/hfVx/0Kdv8A+Bj/AOFH/C+rj/oU7f8A8DH/AMK8ZooA9m/4X1cf9Cnb/wDgY/8AhR/wvq4/6FO3/wDAx/8ACvGaKAPZv+F9XH/Qp2//AIGP/hR/wvq4/wChTt//AAMf/CvGaKAPZv8AhfVx/wBCnb/+Bj/4Uf8AC+rj/oU7f/wMf/CvGaKAPZv+F9XH/Qp2/wD4GP8A4Uf8L6uP+hTt/wDwMf8AwrxmigD2b/hfVx/0Kdv/AOBj/wCFH/C+rj/oU7f/AMDH/wAK8ZooA9m/4X1cf9Cnb/8AgY/+FH/C+rj/AKFO3/8AAx/8K8ZooA9m/wCF9XH/AEKdv/4GP/hR/wAL6uP+hTt//Ax/8K8ZooA9m/4X1cf9Cnb/APgY/wDhR/wvq4/6FO3/APAx/wDCvGaKAPZv+F9XH/Qp2/8A4GP/AIUf8L6uP+hTt/8AwMf/AArxmigD2b/hfVx/0Kdv/wCBj/4Uf8L6uP8AoU7f/wADH/wrxmigD2b/AIX1cf8AQp2//gY/+FH/AAvq4/6FO3/8DH/wrxmigD2b/hfVx/0Kdv8A+Bj/AOFH/C+rj/oU7f8A8DH/AMK8ZooA9m/4X1cf9Cnb/wDgY/8AhR/wvq4/6FO3/wDAx/8ACvGaKAPZv+F9XH/Qp2//AIGP/hR/wvq4/wChTt//AAMf/CvGaKAPZv8AhfVx/wBCnb/+Bj/4Uf8AC+rj/oU7f/wMf/CvGaKAPZv+F9XH/Qp2/wD4GP8A4Uf8L6uP+hTt/wDwMf8AwrxmigD2b/hfVx/0Kdv/AOBj/wCFH/C+rj/oU7f/AMDH/wAK8ZooA9m/4X1cf9Cnb/8AgY/+FH/C+rj/AKFO3/8AAx/8K8ZooA9m/wCF9XH/AEKdv/4GP/hR/wAL6uP+hTt//Ax/8K8ZooA9m/4X1cf9Cnb/APgY/wDhR/wvq4/6FO3/APAx/wDCvGaKAPZv+F9XH/Qp2/8A4GP/AIUf8L6uP+hTt/8AwMf/AArxmigD2b/hfVx/0Kdv/wCBj/4VXvvjct9EsV54Ls50VgwV7tiAR36V5DRQB7MPj1cYAHhO3AH/AE+P/hR/wvq4/wChTt//AAMf/CvGaKAPZv8AhfVx/wBCnb/+Bj/4Uf8AC+rj/oU7f/wMf/CvGaKAPZv+F9XH/Qp2/wD4GP8A4Uf8L6uP+hTt/wDwMf8AwrxmigD2b/hfVx/0Kdv/AOBj/wCFH/C+rj/oU7f/AMDH/wAK8ZooA9m/4X1cf9Cnb/8AgY/+FH/C+rj/AKFO3/8AAx/8K8ZooA9m/wCF9XH/AEKdv/4GP/hR/wAL6uP+hTt//Ax/8K8ZooA9m/4X1cf9Cnb/APgY/wDhR/wvq4/6FO3/APAx/wDCvGaKAPZv+F9XH/Qp2/8A4GP/AIUf8L6uP+hTt/8AwMf/AArxmigD2b/hfVx/0Kdv/wCBj/4Uf8L6uP8AoU7f/wADH/wrxmigD2b/AIX1cf8AQp2//gY/+FH/AAvq4/6FO3/8DH/wrxmigD2b/hfVx/0Kdv8A+Bj/AOFH/C+rj/oU7f8A8DH/AMK8ZooA9m/4X1cf9Cnb/wDgY/8AhR/wvq4/6FO3/wDAx/8ACvGaKAPZv+F9XH/Qp2//AIGP/hR/wvq4/wChTt//AAMf/CvGaKAPZv8AhfVx/wBCnb/+Bj/4Uf8AC+rj/oU7f/wMf/CvGaKAPZv+F9XH/Qp2/wD4GP8A4Uf8L6uP+hTt/wDwMf8AwrxmigD2b/hfVx/0Kdv/AOBj/wCFH/C+rj/oU7f/AMDH/wAK8ZooA9m/4X1cf9Cnb/8AgY/+FH/C+rj/AKFO3/8AAx/8K8ZooA9m/wCF9XH/AEKdv/4GP/hR/wAL6uP+hTt//Ax/8K8ZooA9m/4X1cf9Cnb/APgY/wDhR/wvq4/6FO3/APAx/wDCvGaKAPZv+F9XH/Qp2/8A4GP/AIUf8L6uP+hTt/8AwMf/AArxmigD2b/hfVx/0Kdv/wCBj/4Uf8L6uP8AoU7f/wADH/wrxmigD2b/AIX1cf8AQp2//gY/+FH/AAvq4/6FO3/8DH/wrxmigD2b/hfVx/0Kdv8A+Bj/AOFH/C+rj/oU7f8A8DH/AMK8ZooA9m/4X1cf9Cnb/wDgY/8AhR/wvq4/6FO3/wDAx/8ACvGaKAPZv+F9XH/Qp2//AIGP/hTl+Pt0pyvhS3/8DH/wrxeigD7M+A/jy58baVdahPYR2PkXXkCNJC4Pyg5yfrXt9g26MV8vfsgf8inqX/YTP/ota+n9M/1S/SgC7RRRQAUUUUAFFFFABRRRQAUUUUAFFFFABRRRQAUUUUAFFFFABRRRQAUUUUAFFFFABRRRQAUUUUAFFFFABRRRQAUUUUAFFFFABRRRQAUUUUAFFFFABRRRQAUUUUAFFFFABRRRQAUUUUAFFFFABRRRQAUUUUAFFFFABRRRQAUUUUAFFFFABRRRQAUUUUAFFFFABRRRQAUUUUAFFFFABRRRQAUUUUAFRXH3DUtRXH+rNAHnvxF/5A+of9es3/oBr8/o/wDVr9BX6A/EX/kD6h/16zf+gGvz+j/1a/QUAT2lvLdXUVtApeWVgiKO5NdxJ8IPHkcjRyaTtdThlLDIP51yHh+5is9dsbuYkRRTq7kegNesa34f8F+JbnxB4wg8aX0VoL0PKnmH5DLkgD8jQByn/Co/HH/QMH/fY/xpyfCHx07hV0rcxOAAw5/Wpv7F+H//AEPWof8Afw1u23hnwX4dn0TxBc+Nb54JnE8K+YfmC9j+dAHk2o2dxp9/PY3cZjngcpIh6gjtUFa3jK+g1LxVqeoWrFoJ5y8ZPccVk0AFFXtM0jU9Tt7y4sLOS4isoxLdMuMRITgE/jWwPBWrL4HHi+4lt7exkbFvHIf3k4zgso9Ac/lRfcaTbSRzNFFFAgooooAKKKKACitOx0O8vPDuoa9Fs+yWEsUU2eu6Tdtx/wB8msym007P+uo7aXCiiikIKKKKACitC40TVrfQbbXprJ00y6lMMFwWGHcZyMZz2NZ9ABRRRQAUUUUAFFKqsx2qrMfRRk/pV+10XVbrRrrWbezeTT7R1S4nDDEbN90EZzzg0eYLVpGfRRRQAUUUUAFFFFABRRRQAUUUUAFFFFABRRRQAUUUUAFFFFABRRRQAUUUUAFFFFABRRRQAUUUUAFFFFABRRRQAUUUUAFFFFABRRRQAUUUUAFFFFABRRRQAUUUUAFFFFABRRRQAUUUUAFFFFABRRRQAUUUUAFFFWNNs7rUtRttOsojNdXUqwwxjqzscAfnQBX5PRST6AZpSrj70cij1KEV7BrWreHfhO6aF4f0201fxRCA2oapcjctu5APlxAccd8j1qm3xl8S3EiW3jLSbDXdNkIZ7a4hCZQ9SpUDnHSgDyqiu8+KfhXSNPtdP8VeE5nn8Oatnyg33raUZ3Qt9MHHtXB0AFFFFABRRRQAUUUUAFFFFAH0z+yF/wAinqP/AGEz/wCi1r6f0z/VL9K+YP2Qv+RT1H/sJn/0WtfT2mf6pfpQBfFFA6UUAFFFFABRRRQAUUUUAFFFFABRRRQAUUUUAFFFFABRRRQAUUUUAFFFFABRRRQAUUUUAFFFFABRRRQAUUUUAFFFFABRRRQAUUUUAFFFFABRRRQAUUUUAFFFFABRRRQAUUUUAFFFFABRRRQAUUUUAFFFFABRRRQAUUUUAFFFFABRRRQAUUUUAFFFFABRRRQAUUUUAFFFFABRRRQAUUUUAFFFFABUVx/qzUtRXH+rNAHnvxF/5A+of9es3/oBr8/o/wDVr9BX6A/EX/kD6h/16zf+gGvz+j/1a/QUAOruPC0br8J/FyNG4Y3lnhSpBPyydq42xtpry9htLcZmmcIg9yeK+uPCfgPxhZeAb631fwlaXXiGIQpaS+cnlzBFYI0gzyVBP50AfIYilMvkrDIZc42BDuz6Y612/jqOR/Ang4JG7lbWQsFUnAGMk+lbdn8OfiTY/Fu3sI0Q+JxGdUVmlUhgCMknOO+K9t8feB/GOoeCraw8NeEbPTtTu4Gh1CQSpthRgNyRc8Bu/XoKAPj6irWrWFxpep3Om3a7bi2kMcgznDCqtAHpPwa2f8I1488zcU/sqPdt643nOK0fivL4NPwy8FJp1v4gS8Olk2RnmjMSp577/MAGSc7sY7YrmvhvrulaRoHi+11G68ibUdOSG1XYT5jhiSOOnBqt411jTtR8J+DbGzuPNuNN014LtNpHluZnYDPfhgeKXSXrD/3Jf7tPv8zSnZJ69/yianwz8MeFNS8La94m8WXGopa6PsbyrRlDS7mUBeR6mur0vwF4Qi0vT9YvtC8TXkeuOxtYLd482cO/buc4wT347Vw3hvWtLtPhZ4r0S5utl/ftD9mi2k7wroTz0HANd/oXi0a54G0Kxs/iXL4PvtJheK7t/LdkmTeSHG0dQMCtHbV+n3W1/G3p95y03O9n5/8AA+W/zsY83w30Hw3qXiTUPFV3eTaJo0sUdvFasFnuXlUPGuWGPuZz9KraRoPw+1iPWPF32fW7Hw3pcaLJaNLH581w3IRDjGMBjz6Vb0/WPDviKx8R+Ede8XSSPeXUV3Ya5cxsyyyImzDLjdgqTik0NPBWn6Nrnw/v/F9tPFqBS4g1ZLaQRQXCfKEK/ePDNyOKz6ab2VvWyvf8bX62Om0b6/P79Pl6eZDP4P8AB/iTTtL8QeFv7Ts7KfU00/ULW5dDJCXDFWUqMYIU1p3XgX4ct4o1bRra411LHw0ks2r3zyJ+8CkDZHxkH0zVaHVPCngrStM8N2Wvw6xLJq8d9qV7DCyRwrGGCqAeScOeR6VX0PxT4Zn8d+ObXU9Q+zaJ4lE8cV/5bHy9zDY+0c461bSvaHn9/LG3/k17d/Q57zUtf7v3c0r7deW34Fy/k8FXPwT8TXfhGDUrRm1CzS5trx1YqB5m1l2+vP5Vx/wg8L6T4u8Vy6brV3cWllFYz3TywkBgYwCOvaui1lfBvhj4V614asPFUOs65fX1vM3kwOkflpvwBuHUbuea5j4Xaxpui6rq0+p3PkR3GjXdtEdpO6V1AVePU1V4ucmtfd691D/PY6klKMIt21/C/wDkdroXg3wVqemXni600fxHdaLbSrZ29jHJGbiecH53JxjZgr79addfCfRx4nt7ppdSs/C76U+p3HnEfaYVXd+7zjG75eOO4qv8KfFcK+ALzwenjCTwlqP2/wC12t6EZllDYDIdo9FH51b03xdptt4mvdE8QePJvEWmanpT2k2qyRPttpjuxhSN2BkdKzqXT9z5f+A//Jd/TYxurP11/wDAv/ke35mZe+Hfh3r/AIG1PxJ4ZXW7G40+6t7c291IjK6ySKpf5R6H86ojwHpH/C6/+EI+1Xn9nbFbzdw83JgEnXGOp/Kuj/sfQfDPwV8VppHiSHX7xLuzkkeGFo40USoVXDdT7j1rUttR+HzfEW1+Jd141ghjktlSTTxayGVZhAIyN2MY4zVVElH3f691P87/ADMlztv8Pvf6HLaR4B0y/wBO0KKbUdQWO+1+bT3TeNqIofDKMfe+UZq9ZeBfAeteM9Q0PRP7day8PJLJqc7uhe52vs2x4HB3EDkdKboXjPw1bWXh+OfUtj2niKe9nHlt8kLB9rfqOKofDjxhpelfEHxVLNrE+l2WuCeGDUoQd0G6bej4xnBwB+NTBXir72f38sbfjf5ipOXPLm2uvu55X/C3ysbjfC/w9r0mi3+l2usaHbXV/wDYry1v3TzF/du6shAxyEx9TXB/EuHwnZ3o0/QdF17S7u1kaK4GoshV8HGRgcn36V1Pia48+fTdM1j40SaqWu1dpRBL5doNpxIRjk5wOOmaZ8Z9e02+8LaNpFx4it/E/iC0kYz6nHCyMIv4UYt17dPSpqaJNd/8vy1uux0xtt5f5/8AA89Dl/hxa+FriWY+INK17VLjzES2t9N27SDncXJH0rsdV+Fei2vj+5glur618NWulLq100jD7RHGefKyBjd+lN+FevadF8OLzQrLxgPCGttfLcT3nlMxuLcbsoCo4xkVtax468FX/jC402XXJrjQtS8PR6Zcak8bb45VGN7DGT74FaytfTe3/tv+ffqZw1Tb/r3kn/5Ld6Ff4QXnwwuvijo/9j6P4ltrgEqgmmiMRI6FgBmuWg8N6D4g0zxJdeE21uBILu0ggtr2VGMskskgYtt4wMDH41a8LQeFvh98RdC1CTxha6vAJSbpre2kQW6HGGOevfgelLp2raF4HsvEdjZ6/b6vdSXtld2jRQuqyGOR2defQEfnVw5HH3u3/tyv+FwgpKbdu35Gk/hX4W23iyP4e3EmuvrMkqQNqSSJ5KXDAYXGM7ckVnab4R8GeHfCN54g8a/2rcXlrrEunR2No6AShVVt3zD0bNbVyvw7ufH0fxKXxnDHapcJePpRtpPO89cHyw2MckdenNcf4w8V2Gu+AZLbzgupzeILi9a3Cn5YWjRVOen8JFYxcuR83xW19bx2+V/lZm0Iwle706fc/wBbfPQp/FnwzpnhrXrQaLcTTaZqNmt5beccyIrHBVscZBBrjq7T4q65petv4dOl3X2gWekrb3HyldkgdiV568EVxdFrNrzf3XdvwMacpThGUlZtK/rZX/EKKKKCgooooAKKKKACiiigAooooAKKKKACiiigAooooAKKKKACiiigAooooAKKKKACiiigAooooAKKKKACiiigAooooAKKKKACiiigAooooAKKKKACiiigAooooAKKKKACiiigAooooAKKKKACu++AMKSfEiK4YAtY6fd30We0kMRdT+Yrga6f4V65B4d8eabqN4cWbObe7PpBJ8sh/wC+SaAOd1Kd7m9urmUlnlleRie5LE10vxIsrixu9KW4v570yaejqZcZQH+EY7Uz4oeE77wl4nubO5UNaXBM9lcr/q5onOVIPtnGPaovHOvW/iC7017WGRTbWaW5U8lmHoBQB0fg7/Tfgl43s5vmj097e/gz/DI0iRHH/ASa86r1HW7F/A/wYXSr/wDda34nnWeW2P3obROV3ehLKDj3ry6gAooooAktY1muoYZJBGjyKrOeignGa9o/aF+F3hfwN4Y0PUdB1b7RNcYSWNnDGUYHzjH+ea8Tqe6vLy6igiubqWZIE2Qq7ZCL6CgD2b9n74W+F/HHhHXNU1zVvs88GUiRXCmLAPznPrXmXgfQrHXfHunaBe6gttZXN4IJLgHHybscE9D9axra8vLWGeG2upYY7hdkyo2A6+hqAEgggkEdCKAPUf2j/Aeg+A/FlrZeH74zwXFuJHiZgzRtkjqOMHFeXVNe3d1e3BuLy4kuJSAC8jZOKhoA+mf2Qv8AkU9R/wCwmf8A0WtfT2mf6pfpXzD+yF/yKeo/9hM/+i1r6e0z/VL9KAL46UUDpRQAUUUUAFFFFABRRRQAUUUUAFFFFABRRRQAUUUUAFFFFABRRRQAUUUUAFFFFABRRRQAUUUUAFFFFABRRRQAUUUUAFFFFABRRRQAUUUUAFFFFABRRRQAUUUUAFFFFABRRRQAUUUUAFFFFABRRRQAUUUUAFFFFABRRRQAUUUUAFFFFABRRRQAUUUUAFFFFABRRRQAUUUUAFFFFABRRRQAUUUUAFRXH3DUtRz/AHDQB558Rf8AkD6h/wBes3/oBr8/o/8AVr9BX6CfEVT/AGLqB/6dZf8A0A1+fcf+rX6CgC3pV21hqdtfIoZoJVkAPfBr6E/4ar13/oAQf99CvnKigD2J/jvqbfFKLx3/AGRF58entYiHPGCQd36V1f8Aw1Xrv/QAg/76FfOVFAF7xDqT6xrl7qsiCN7qYyso7E1RoooAKKKKACiiigAooooAKKKKACiiigAooooA2tN8RXVj4S1bw5HGht9TaJpGI+ZSjBhj8qxaKKbdxJJbBRRRSGFFFFABRRRQAUUUUAFFFFABRRRQAUUUUAFFFFABRRRQAUUUUAFFFFABRRRQAUUUUAFFFFABRRRQAUUUUAFFFFABRRRQAUUUUAFFFFABRRRQAUUUUAFFFFABRRRQAUUUUAFFFFABRRRQAUUUUAFFFFABRRRQAUUUUAFFFFABRRRQAUUUUAd94Y+JM1ro0Xh/xTpNv4i0eE5hScAzwe0bn7o/CtWL4h+A9GcXnhX4eGHUV5jl1SdLmNG7EKAOR2ryyigDS8Ta9q3iTWJtW1q8kuruY5LMchR/dHoB6Vm0UUAFFFFABRRRQAUUUUAFFFFAH0z+yF/yKeo/9hM/+i1r6f0wful+lfMX7H67vCepf9hI/wDota+ntN/1S/SgC6KKKKACiiigAooooAKKKKACiiigAooooAKKKKACiiigAooooAKKKKACiiigAooooAKKKKACiiigAooooAKKKKACiiigAooooAKKKKACiiigAooooAKKKKACiiigAooooAKKKKACiiigAooooAKKKKACiiigAooooAKKKKACiiigAooooAKKKKACiiigAooooAKKKKACiiigAooooAKKKKACiiigApsgypp1I/3aAOH+I8f/ABTWqP6Wkv8A6Aa/O6OSPy1+deg71+lOuiNkMciq6t8pVhkEH1rBfwf4cz/yL+k/hZp/hQB+evmR/wB9fzo8yP8Avr+dfoR/wh3h3/oX9K/8BE/wo/4Q7w5/0L+l/wDgGn+FA7H57+ZH/fX86PMj/vr+dfoR/wAId4c/6F/S/wDwDT/Cj/hDvDn/AEL+l/8AgGn+FAWPz38yP++v50eZH/fX86/Qj/hDvDn/AEL+l/8AgGn+FH/CHeHP+hf0v/wDT/CgLH57+ZH/AH1/OjzI/wC+v51+hH/CHeHP+hf0v/wDT/Cj/hDvDn/Qv6X/AOAaf4UBY/PfzI/76/nR5kf99fzr9CP+EO8Of9C/pf8A4Bp/hR/wh3hz/oX9L/8AANP8KAsfnv5kf99fzo8yP++v51+hH/CHeHP+hf0v/wAA0/wo/wCEO8Of9C/pf/gGn+FAWPz38yP++v50eZH/AH1/Ov0I/wCEO8Of9C/pf/gGn+FH/CHeHP8AoX9L/wDANP8ACgLH57+ZH/fX86PMj/vr+dfoR/wh3hz/AKF/S/8AwDT/AAo/4Q7w5/0L+l/+Aaf4UBY/PfzI/wC+v50eZH/fX86/Qj/hDvDn/Qv6X/4Bp/hR/wAId4c/6F/S/wDwDT/CgLH57+ZH/fX86PMj/vr+dfoR/wAId4c/6F/S/wDwDT/Cj/hDvDn/AEL+l/8AgGn+FAWPz38yP++v50eZH/fX86/Qj/hDvDn/AEL+l/8AgGn+FH/CHeHP+hf0v/wDT/CgLH57+ZH/AH1/OjzI/wC+v51+hH/CHeHP+hf0v/wDT/Cj/hDvDn/Qv6X/AOAaf4UBY/PfzI/76/nR5kf99fzr9CP+EO8Of9C/pf8A4Bp/hR/wh3hz/oX9L/8AANP8KAsfnv5kf99fzo8yP++v51+hH/CHeHP+hf0v/wAA0/wo/wCEO8Of9C/pf/gGn+FAWPz38yP++v50eZH/AH1/Ov0I/wCEO8Of9C/pf/gGn+FH/CHeHP8AoX9L/wDANP8ACgLH57+ZH/fX86PMj/vr+dfoR/wh3hz/AKF/S/8AwDT/AAo/4Q7w5/0L+l/+Aaf4UBY/PfzI/wC+v50eZH/fX86/Qj/hDvDn/Qv6X/4Bp/hR/wAId4c/6F/S/wDwDT/CgLH57+ZH/fX86PMj/vr+dfoR/wAId4c/6F/S/wDwDT/Cj/hDvDn/AEL+l/8AgGn+FAWPz38yP++v50eZH/fX86/Qj/hDvDn/AEL+l/8AgGn+FH/CHeHP+hf0v/wDT/CgLH57+ZH/AH1/OjzI/wC+v51+hH/CHeHP+hf0v/wDT/Cj/hDvDn/Qv6X/AOAaf4UBY/PfzI/76/nR5kf99fzr9CP+EO8Of9C/pf8A4Bp/hR/wh3hz/oX9L/8AANP8KAsfnv5kf99fzo8yP++v51+hH/CHeHP+hf0v/wAA0/wo/wCEO8Of9C/pf/gGn+FAWPz38yP++v50eZH/AH1/Ov0I/wCEO8Of9C/pf/gGn+FH/CHeHP8AoX9L/wDANP8ACgLH57+ZH/fX86PMj/vr+dfoR/wh3hz/AKF/S/8AwDT/AAo/4Q7w5/0L+l/+Aaf4UBY/PfzI/wC+v50eZH/fX86/Qj/hDvDn/Qv6X/4Bp/hR/wAId4c/6F/S/wDwDT/CgLH57+ZH/fX86PMj/vr+dfoR/wAId4c/6F/S/wDwDT/Cj/hDvDn/AEL+l/8AgGn+FAWPz38yP++v50eZH/fX86/Qj/hDvDn/AEL+l/8AgGn+FH/CHeHP+hf0v/wDT/CgLH57+ZH/AH1/OjzI/wC+v51+hH/CHeHP+hf0v/wDT/Cj/hDvDn/Qv6X/AOAaf4UBY/PfzI/76/nR5kf99fzr9CP+EO8Of9C/pf8A4Bp/hR/wh3hz/oX9L/8AANP8KAsfnv5kf99fzo8yP++v51+hH/CHeHP+hf0v/wAA0/wo/wCEO8Of9C/pf/gGn+FAWPz38yP++v50eZH/AH1/Ov0I/wCEO8Of9C/pf/gGn+FH/CHeHP8AoX9L/wDANP8ACgLH57+ZH/fX86PMj/vr+dfoR/wh3hz/AKF/S/8AwDT/AAo/4Q7w5/0L+l/+Aaf4UBY/PfzI/wC+v50eZH/fX86/Qj/hDvDn/Qv6X/4Bp/hR/wAId4c/6F/S/wDwDT/CgLH57+ZH/fX86PMj/vr+dfoR/wAId4c/6F/S/wDwDT/Cj/hDvDn/AEL+l/8AgGn+FAWPz38yP++v50eZH/fX86/Qj/hDvDn/AEL+l/8AgGn+FH/CHeHP+hf0v/wDT/CgLH57+ZH/AH1/OjzI/wC+v51+hH/CHeHP+hf0v/wDT/Cj/hDvDn/Qv6X/AOAaf4UBY/PfzI/76/nR5kf99fzr9CP+EO8Of9C/pf8A4Bp/hR/wh3hz/oX9L/8AANP8KAsfnv5kf99fzo8yP++v51+hH/CHeHP+hf0v/wAA0/wo/wCEO8Of9C/pf/gGn+FAWPz38yP++v50eZH/AH1/Ov0I/wCEO8Of9C/pf/gGn+FH/CHeHP8AoX9L/wDANP8ACgLH57+ZH/fX86PMj/vr+dfoR/wh3hz/AKF/S/8AwDT/AAo/4Q7w5/0L+l/+Aaf4UBY/PfzI/wC+v50eZH/fX86/Qj/hDvDn/Qv6X/4Bp/hR/wAId4c/6F/S/wDwDT/CgLH57+ZH/fX86PMj/vr+dfoR/wAId4c/6F/S/wDwDT/Cj/hDvDn/AEL+l/8AgGn+FAWPz38yP++v50eZH/fX86/Qj/hDvDn/AEL+l/8AgGn+FH/CHeHP+hf0v/wDT/CgLH57+ZH/AH1/OjzI/wC+v51+hH/CHeHP+hf0v/wDT/Cj/hDvDn/Qv6X/AOAaf4UBY/PfzI/76/nR5kf99fzr9CP+EO8Of9C/pf8A4Bp/hR/wh3hz/oX9L/8AANP8KAsfnv5kf99fzo8yP++v51+hH/CHeHP+hf0v/wAA0/wo/wCEO8Of9C/pf/gGn+FAWPz38yP++v50eZH/AH1/Ov0I/wCEO8Of9C/pf/gGn+FH/CHeHP8AoX9L/wDANP8ACgLH57+ZH/fX86PMj/vr+dfoR/wh3hz/AKF/S/8AwDT/AAo/4Q7w5/0L+l/+Aaf4UBY/PfzI/wC+v50eZH/fX86/Qj/hDvDn/Qv6X/4Bp/hR/wAId4c/6F/S/wDwDT/CgLH57+ZH/fX86PMj/vr+dfoR/wAId4c/6F/S/wDwDT/ClHg7w7/0L+lf+Aif4UBY8b/YwVZfCerbSDjUe3/XNa+m7JdsYrl9K07T9LuBb2FjbWiONzLBEqAn1IFdXbfcFAiaiiigAooooAKKKKACiiigAooooAKKKKACiiigAooooAKKKKACiiigAooooAKKKKACiiigAooooAKKKKACiiigAooooAKKKKACiiigAooooAKKKKACiiigAooooAKKKKACiiigAooooAKKKKACiiigAooooAKKKKACiiigAooooAKKKKACiiigAooooAKKKKACiiigAooooAKKKKACiiigAooooAKR/umlpsn3TQBzXiF8Mn+8P51fIGazPEf30/31/nWoetA0JgUYFFFAwwKMCiigAwKMCiigAwKMCiigAwKMCiigAwKMCiigAwKMCiigAwKMCiigAwKMCiigAwKMCiigAwKMCiigAwKMCiigAwKMCiigAwKMCiigAwKMCiigAwKMCiigAwKMCiigAwKMCiigAwKMCiigAwKMCiigAwKMCiigAwKMCiigAwKMCiigAwKMCiigAwKMCiigAwKMCiigAwKMCiigAwKMCiigAwKMCiigAwKMCiigAwKMCiigAwKMCiigAwKMCiigAwKMCiigAwKMCiigAwKMCiigAwKMCiigAwKMCiigAwKMCiigAwKMCiigAwKMCiigAwKMCiigAwKMCiigAwKMCij8QPxoAMCjAoooAMCjAoooAMCjAooyP7y/nQAYFGBRRx2IP0NABgUYFFFABgUYFFFAGbdtt1iJf+mY/ma6O0/1Yrmb7/kNxf8AXIfzNdLZ/wCrFBLLFFFFABRRRQAUUUUAFFFFABRRRQAUUUUAFFFFABRRRQAUUUUAFFFFABRRRQAUUUUAFFFFABRRRQAUUUUAFFFFABRRRQAUUUUAFFFFABRRRQAUUUUAFFFFABRRRQAUUUUAFFFFABRRRQAUUUUAFFFFABRRRQAUUUUAFFFFABRRRQAUUUUAFFFFABRRRQAUUUUAFFFFABRRRQAUUUUAFFFFABRRRQAUyT7pp9Mk+6aAOW8R/fT/AH1/nWqetZXiP76f76/zrVPWgaEooooGFFFFABRRRQAUUUUAFFFFABRRRQAUUUUAFFFFABRRRQAUUUUAFFFFABRRRQAUUUUAFFFFABRRRQAUUUUAFFFFABRRRQAUUUUAFFFFABRRRQAUUUUAFFFFABRRRQAUUUUAFFFFABRRRQAUUUUAFFFFABRRRQAUUUUAFFFFABRRRQAUUUUAFFFFABRRRQAUUUUAFFFFABRRRQAUUUUAUtfmlt9B1G4hYpLFaSyIw/hYISD+Yrzj4SaP4il0jSPFmqfFDX9ca5sEupdJl+z+UWZAxUbRu4PAr0TxMGPhrVQoJJsZ8Af9c2rw/wCAF/8ABDTk0YaJbw23jJtPVLxltbkO0gQGQEsNnUGnD7XfT9en6lyS9jr3/rU9W0/xzpt9DpRt7O7NxqNy1v8AZePMtmX75k9lOAcdyKwJ/i9YeZffYfCuvahb6bfy2Wo3ECpstCjY8x8nO09sZPFYvgwy2XxHHjC5szHpXiR5LaxGw5gbOVbHYSgFjnuB0rJ8IeONG8P6V4w0a9gnfUr3xFqC2FukLN9sYuBtBAwMZ/iIpa8l0tbXt53Wn9a6+QKKu77XSv5a6/h100PTfFfjX+x7Wzn0vw3q/ib7UnmqumBCUj/vneQMVXvviVoNvomhavDDdXcGuHZZrCBuL9kOe5PFcJq19eeHrbQvBOteI9T8NRJpkaW11p0ZaW7uCDujztYADjrjrSeDre4j8M/DGOaO6d4533mdMydV5fAwDSnZXUXpzJX8uaz/AA/z6mV2oKTWtr2/7dv/AF926PQfDfj7TtU0nVb7UtOvvD0ukBmvrTUNvmwoBnedpIwecfSuR1jxw2va54dtJvDmtaH5mpK1pLe7Ql6gKksm0njHPOKl8cadeXviXxvHY2b3EzaJausQGPPKvKSgPTJqveeN9G8XXnhW38PR3F2LS+jS+c27oLR1CjadwGeeMjinHWUPWH5rX+vTsKpdQmvKWvy2/r/M9W1zUrPR9NudT1CYQ21upeRj6CuX8P8Aj6PULXULzVPDeseH7Ozh+0JcagE2XEXZ02knB9+am+L+n32o+C5k0+Fp5re7t7tol6yRxSh3UfUAiuf1fxVo/wAQfBepWfhTzry4slimnhMLRlWjcM0PzAZPGOOKlv3ZNbr+r/1/ka2V467s0/DPxHg1fW7XTb7wzrWhJfkjTbq/CeVe/Lu/d7ST90E84qpqPxYsLW4vEtvDWt6hDp939m1Ce3CbLT0d8n7vTpnrWavizSPH+oeH9I8NLNLdafdLLqO+Bo/sAVOQSwAJz8vy561P4ahZvC3j1Xgb57q4IBQ5b5Wx9aUpNT20Sk/WzhZ/Pma07XITvy+bXyupXXysnr3Oj8U+ObXRxYx6bpGoeI76+hFxBZadtMrQ5H735iBt5HfvXE6d4n0KTwn4113WtPvLrS1vY0ubLcRKjb9pTqMFWIzg9qbpWvaf4H1Dw1rniRZrXS7zw7Bax3ghaTy5sR4iKqCQTgnp2rH8VXE2p/C74gXaWE8InvoWhQxndInnDDgD1HNbQgvbcvy9P3kV+Wo6d3Kmnpqvn7stfv0Oqt/HevD40S+FR4S15tIW2AE48vyYxj/XHnO39ea19O8YeGdJ8I3OsWOnXUMUmpy28doDuluronkJk4y2OOg4qlfalZ6N8aoF1KR4P7X0z7PYnymYSyKBlcgYX8cVzGk+dpvhTT9fmsZp7TS/E1xNdqEO6OLPMuOpA9vWsaTfIubzu/8AuI1+X9WMXJ86su2n/bienz/q53vhrx9DqsN+uo+H9W0DULGHz30/UNnnPHz8y7SRjj1rO0D4r6Zq99pCr4f1i10zV1As9VmCC3eUnAi4O7dn2xzWVJrFh461ubxN4aZ7nR9P0m5t2uzC0fnSSBfkCsAfl2+nfiq11bt/wp/4ep9nfcms6cSoQ5Uec2SR2ralHmkub+7p6ua/JJ/8AtXlUVNPfm19FB/m2v8AgnsNFKaSoKMq/wD+Q3F/1yH8zXSWf+rFc3f/APIbi/65D+ZrpLP/AFYoEyzRRRQAUUUUAFFFFABRRRQAUUUUAFFFFABRRRQAUUUUAFFFFABRRRQAUUUUAFFFFABRRRQAUUUUAFFFFABRRRQAUUUUAFFFFABRRRQAUUUUAFFFFABRRRQAUUUUAFFFFABRRRQAUUUUAFFFFABRRRQAUUUUAFFFFABRRRQAUUUUAFFFFABRRRQAUUUUAFFFFABRRRQAUUUUAFFFFABRRRQAUUUUAFMk+6afTZB8poA5XxH99P8AfX+dap61l+Ix86f76/zrUPWgaEooooGFFFFABRRRQAUUUUAFFFFABRRRQAUUUUAFFFFABRRRQAUUUUAFFFFABRRRQAUUUUAFFFFABRRRQAUUUUAFFFFABRRRQAUUUUAFFFFABRRRQAUUUUAFFFFABRRRQAUUUUAFFFFABRRRQAUUUUAFFFFABRRRQAUUUUAFFFFABRRRQAUUUUAFFFFABRRRQAUUUUAFFFFABRRRQAUUUUAFLx/dQfRQKSigA/AflXNfD7w1P4ZtNXhuLqG5N/q1zqClExsWVshTnuK6Wimna/mF9LC/gD9Rmk/AflRRSAPypf8AgKj6KKSigApfwUfQAUlFACn/AHVH0AFJ+A/KiigAH0U/UA0fgPyoooAPwH5UfgPyoooAD9APoMUfgPyoooAKKKKAMq//AOQ3F/1yH8zXSWf+rFc3fD/idw/9ch/M10tmP3YoJLFFFFABRRRQAUUUUAFFFFABRRRQAUUUUAFFFFABRRRQAUUUUAFFFFABRRRQAUUUUAFFFFABRRRQAUUUUAFFFFABRRRQAUUUUAFFFFABRRRQAUUUUAFFFFABRRRQAUUUUAFFFFABRRRQAUUUUAFFFFABRRRQAUUUUAFFFFABRRRQAUUUUAFFFFABRRRQAUUUUAFFFFABRRRQAUUUUAFFFFABRRRQAUj/AHTS0HpQBzWvx7ivsw/nVh7q1U/NdQD6uKt6jbeapGK5a/0JZXJ2D8qANv7dY/8AP7bf9/RR9usf+f22/wC/orlj4cXP+qH5Uf8ACNr/AM8h+VA7nU/brH/n9tv+/oo+3WP/AD+23/f0Vy3/AAja/wDPIflR/wAI2v8AzyH5UBc6n7dY/wDP7bf9/RR9usf+f22/7+iuW/4Rtf8AnkPyo/4Rtf8AnkPyoC51P26x/wCf22/7+ij7dY/8/tt/39Fct/wja/8APIflR/wja/8APIflQFzqft1j/wA/tt/39FH26x/5/bb/AL+iuW/4Rtf+eQ/Kj/hG1/55D8qAudT9usf+f22/7+ij7dY/8/tt/wB/RXLf8I2v/PIflR/wja/88h+VAXOp+3WP/P7bf9/RR9usf+f22/7+iuW/4Rtf+eQ/Kj/hG1/55D8qAudT9usf+f22/wC/oo+3WP8Az+23/f0Vy3/CNr/zyH5Uf8I2v/PIflQFzqft1j/z+23/AH9FH26x/wCf22/7+iuW/wCEbX/nkPyo/wCEbX/nkPyoC51P26x/5/bb/v6KPt1j/wA/tt/39Fct/wAI2v8AzyH5Uf8ACNr/AM8h+VAXOp+3WP8Az+23/f0UfbrH/n9tv+/orlv+EbX/AJ5D8qP+EbX/AJ5D8qAudT9usf8An9tv+/oo+3WP/P7bf9/RXLf8I2v/ADyH5Uf8I2v/ADyH5UBc6n7dY/8AP7bf9/RR9usf+f22/wC/orlv+EbX/nkPyo/4Rtf+eQ/KgLnU/brH/n9tv+/oo+3WP/P7bf8Af0Vy3/CNr/zyH5Uf8I2v/PIflQFzqft1j/z+23/f0UfbrH/n9tv+/orlv+EbX/nkPyo/4Rtf+eQ/KgLnU/brH/n9tv8Av6KPt1j/AM/tt/39Fct/wja/88h+VH/CNr/zyH5UBc6n7dY/8/tt/wB/RR9usf8An9tv+/orlv8AhG1/55D8qP8AhG1/55D8qAudT9usf+f22/7+ij7dY/8AP7bf9/RXLf8ACNr/AM8h+VH/AAja/wDPIflQFzqft1j/AM/tt/39FH26x/5/bb/v6K5b/hG1/wCeQ/Kj/hG1/wCeQ/KgLnU/brH/AJ/bb/v6KPt1j/z+23/f0Vy3/CNr/wA8h+VH/CNr/wA8h+VAXOp+3WP/AD+23/f0UfbrH/n9tv8Av6K5b/hG1/55D8qP+EbX/nkPyoC51P26x/5/bb/v6KPt1j/z+23/AH9Fct/wja/88h+VH/CNr/zyH5UBc6n7dY/8/tt/39FH26x/5/bb/v6K5b/hG1/55D8qP+EbX/nkPyoC51P26x/5/bb/AL+ij7dY/wDP7bf9/RXLf8I2v/PIflR/wja/88h+VAXOp+3WP/P7bf8Af0UfbrH/AJ/bb/v6K5b/AIRtf+eQ/Kj/AIRtf+eQ/KgLnU/brH/n9tv+/oo+3WP/AD+23/f0Vy3/AAja/wDPIflR/wAI2v8AzyH5UBc6n7dY/wDP7bf9/RR9usf+f22/7+iuW/4Rtf8AnkPyo/4Rtf8AnkPyoC51P26x/wCf22/7+ij7dY/8/tt/39Fct/wja/8APIflR/wja/8APIflQFzqft1j/wA/tt/39FH26x/5/bb/AL+iuW/4Rtf+eQ/Kj/hG1/55D8qAudT9usf+f22/7+ij7dY/8/tt/wB/RXLf8I2v/PIflR/wja/88h+VAXOp+3WP/P7bf9/RR9usf+f22/7+iuW/4Rtf+eQ/Kj/hG1/55D8qAudT9usf+f22/wC/oo+3WP8Az+23/f0Vy3/CNr/zyH5Uf8I2v/PIflQFzqft1j/z+23/AH9FH26x/wCf22/7+iuW/wCEbX/nkPyo/wCEbX/nkPyoC51P26x/5/bb/v6KPt1j/wA/tt/39Fct/wAI2v8AzyH5Uf8ACNr/AM8h+VAXOp+3WP8Az+23/f0UfbrH/n9tv+/orlv+EbX/AJ5D8qP+EbX/AJ5D8qAudT9usf8An9tv+/oo+3WP/P7bf9/RXLf8I2v/ADyH5Uf8I2v/ADyH5UBc6n7dY/8AP7bf9/RR9usf+f22/wC/orlv+EbX/nkPyo/4Rtf+eQ/KgLnU/brH/n9tv+/oo+3WP/P7bf8Af0Vy3/CNr/zyH5Uf8I2v/PIflQFzqft1j/z+23/f0UfbrH/n9tv+/orlv+EbX/nkPyo/4Rtf+eQ/KgLnU/brH/n9tv8Av6KPt1j/AM/tt/39Fct/wja/88h+VH/CNr/zyH5UBc6n7dY/8/tt/wB/RR9usf8An9tv+/orlv8AhG1/55D8qP8AhG1/55D8qAudT9usf+f22/7+ij7dY/8AP7bf9/RXLf8ACNr/AM8h+VH/AAja/wDPIflQFzqft1j/AM/tt/39FH26x/5/bb/v6K5b/hG1/wCeQ/Kj/hG1/wCeQ/KgLnU/brH/AJ/bb/v6KPt1j/z+23/f0Vy3/CNr/wA8h+VH/CNr/wA8h+VAXOp+3WP/AD+23/f0UfbrH/n9tv8Av6K5b/hG1/55D8qP+EbX/nkPyoC51P26x/5/bb/v6KPt1j/z+23/AH9Fct/wja/88h+VH/CNr/zyH5UBc6n7dY/8/tt/39FH26x/5/bb/v6K5b/hG1/55D8qP+EbX/nkPyoC51P26x/5/bb/AL+ij7dY/wDP7bf9/RXLf8I2v/PIflR/wja/88h+VAXOp+3WP/P7bf8Af0UfbrH/AJ/bb/v6K5b/AIRtf+eQ/Kj/AIRtf+eQ/KgLnU/brH/n9tv+/opReWZ6XlufpIK5X/hG1/55D8qmt/DyqwPlj8qAubUwWXVY5I2VwI8ZU5HWujtBhBWLpVgIQPlxW7Eu1RQIfRRRQAUUUUAFFFFABRRRQAUUUUAFFFFABRRRQAUUUUAFFFFABRRRQAUUUUAFFFFABRRRQAUUUUAFFFFABRRRQAUUUUAFFFFABRRRQAUUUUAFFFFABRRRQAUUUUAFFFFABRRRQAUUUUAFFFFABRRRQAUUUUAFFFFABRRRQAUUUUAFFFFABRRRQAUUUUAFFFFABRRRQAUUUUAFFFFABRRRQAUUUUAFFFFADWUNUTW6ntU9FAFb7KvpR9lX0qzRQBW+yr6UfZV9Ks0UAVvsq+lH2VfSrNFAFb7KvpR9lX0qzRQBW+yr6UfZV9Ks0UAVvsq+lH2VfSrNFAFb7KvpR9lX0qzRQBW+yr6UfZV9Ks0UAVvsq+lH2VfSrNFAFb7KvpR9lX0qzRQBW+yr6UfZV9Ks0UAVvsq+lH2VfSrNFAFb7KvpR9lX0qzRQBW+yr6UfZV9Ks0UAVvsq+lH2VfSrNFAFb7KvpR9lX0qzRQBW+yr6UfZV9Ks0UAVvsq+lH2VfSrNFAFb7KvpR9lX0qzRQBW+yr6UfZV9Ks0UAVvsq+lH2VfSrNFAFb7KvpR9lX0qzRQBW+yr6UfZV9Ks0UAVvsq+lH2VfSrNFAFb7KvpR9lX0qzRQBW+yr6UfZV9Ks0UAVvsq+lH2VfSrNFAFb7KvpR9lX0qzRQBW+yr6UfZV9Ks0UAVvsq+lH2VfSrNFAFb7KvpR9lX0qzRQBW+yr6UfZV9Ks0UAVvsq+lH2VfSrNFAFb7KvpR9lX0qzRQBW+yr6UfZV9Ks0UAVvsq+lH2VfSrNFAFb7KvpR9lX0qzRQBW+yr6UfZV9Ks0UAVvsq+lH2VfSrNFAFb7KvpR9lX0qzRQBW+yr6UfZV9Ks0UAVvsq+lH2VfSrNFAFb7KvpR9lX0qzRQBW+yr6UfZV9Ks0UAVvsq+lH2VfSrNFAFb7KvpR9lX0qzRQBW+yr6UfZV9Ks0UAVvsq+lH2VfSrNFAFb7KvpR9lX0qzRQBW+yr6UotlHarFFAEaRhakoooAKKKKACiiigAooooAKKKKACiiigAooooAKKKKACiiigAooooAKKKKACiiigAooooAKKKKACiiigAooooAKKKKACiiigAooooAKKKKACiiigAooooAKKbNIIomkbJCjJxVH+1oP+eclAGhRWf8A2tB/zzko/taD/nnJQBoUVn/2tB/zzko/taD/AJ5yUAaFFZ/9rQf885KP7Wg/55yUAaFFZ/8Aa0H/ADzko/taD/nnJQBoUVn/ANrQf885KP7Wg/55yUAaFFZ/9rQf885KP7Wg/wCeclAGhRWf/a0H/POSj+1oP+eclAGhRWf/AGtB/wA85KP7Wg/55yUAaFFZ/wDa0H/POSj+1oP+eclAGhRWf/a0H/POSj+1oP8AnnJQBoUVn/2tB/zzko/taD/nnJQBoUVn/wBrQf8APOSj+1oP+eclAGhRWf8A2tB/zzko/taD/nnJQBoUVn/2tB/zzko/taD/AJ5yUAaFFZ/9rQf885KP7Wg/55yUAaFFZ/8Aa0H/ADzko/taD/nnJQBoUVn/ANrQf885KP7Wg/55yUAaFFZ/9rQf885KP7Wg/wCeclAGhRWf/a0H/POSj+1oP+eclAGhRWf/AGtB/wA85KP7Wg/55yUAaFFZ/wDa0H/POSj+1oP+eclAGhRWf/a0H/POSj+1oP8AnnJQBoUVn/2tB/zzko/taD/nnJQBoUVn/wBrQf8APOSj+1oP+eclAGhRWf8A2tB/zzko/taD/nnJQBoUVn/2tB/zzko/taD/AJ5yUAaFFZ/9rQf885KP7Wg/55yUAaFFZ/8Aa0H/ADzko/taD/nnJQBoUVn/ANrQf885KP7Wg/55yUAaFFZ/9rQf885KP7Wg/wCeclAGhRWf/a0H/POSj+1oP+eclAGhRWf/AGtB/wA85KP7Wg/55yUAaFFZ/wDa0H/POSj+1oP+eclAGhRWf/a0H/POSj+1oP8AnnJQBoUVn/2tB/zzko/taD/nnJQBoUVn/wBrQf8APOSj+1oP+eclAGhRWf8A2tB/zzko/taD/nnJQBoUVn/2tB/zzko/taD/AJ5yUAaFFZ/9rQf885KP7Wg/55yUAaFFZ/8Aa0H/ADzko/taD/nnJQBoUVn/ANrQf885KP7Wg/55yUAaFFZ/9rQf885KP7Wg/wCeclAGhRWf/a0H/POSj+1oP+eclAGhRWf/AGtB/wA85KP7Wg/55yUAaFFZ/wDa0H/POSj+1oP+eclAGhRWf/a0H/POT8q0KACiql3fx20vlurk4zxUX9rQf885KANCis/+1oP+eclH9rQf885KANCis/8AtaD/AJ5yUf2tB/zzkoA0KKz/AO1oP+eclH9rQf8APOSgDQorP/taD/nnJR/a0H/POSgDQorP/taD/nnJR/a0H/POSgDQorP/ALWg/wCeclH9rQf885KANCis/wDtaD/nnJR/a0H/ADzkoA0KKz/7Wg/55yUf2tB/zzkoA0KKz/7Wg/55yUf2tB/zzkoA0KKz/wC1oP8AnnJR/a0H/POSgDQorP8A7Wg/55yUf2tB/wA85KANCis/+1oP+eclH9rQf885KANCis/+1oP+eclH9rQf885KANCis/8AtaD/AJ5yUf2tB/zzkoA0KKz/AO1oP+eclH9rQf8APOSgDQorP/taD/nnJR/a0H/POSgDQorP/taD/nnJR/a0H/POSgDQorP/ALWg/wCeclH9rQf885KANCis/wDtaD/nnJR/a0H/ADzkoA0KKz/7Wg/55yUf2tB/zzkoA0KKz/7Wg/55yUf2tB/zzkoA0KKz/wC1oP8AnnJR/a0H/POSgDQorP8A7Wg/55yUf2tB/wA85KANCis/+1oP+eclH9rQf885KANCis/+1oP+eclH9rQf885KANCis/8AtaD/AJ5yUf2tB/zzkoA0KKz/AO1oP+eclH9rQf8APOSgDQorP/taD/nnJR/a0H/POSgDQorP/taD/nnJR/a0H/POSgDQorP/ALWg/wCeclH9rQf885KANCis/wDtaD/nnJR/a0H/ADzkoA0KKz/7Wg/55yUf2tB/zzkoA0KKz/7Wg/55yUf2tB/zzkoA0KKz/wC1oP8AnnJR/a0H/POSgDQorP8A7Wg/55yUf2tB/wA85KANCis/+1oP+eclH9rQf885KANCis/+1oP+eclH9rQf885KANCis/8AtaD/AJ5yUf2tB/zzkoA0KKz/AO1oP+eclH9rQf8APOSgDQorP/taD/nnJR/a0H/POSgDQorP/taD/nnJR/a0H/POSgDQorP/ALWg/wCeclH9rQf885KANCis/wDtaD/nnJR/a0H/ADzkoA0KKz/7Wg/55yUf2tB/zzkoA0KKz/7Wg/55yUf2tB/zzkoA0KKr2V3Hdb9isNuM5ooAW/8A+PKb/cNc7XRX/wDx5Tf7hrnaACiiigAooooAKKKKACiiigAooooAKKKKACiiigAooooAKKKKACiiigAooooAKKKKACiiigAooooAKKKKACiiigAooooAKKKKACiiigAooooAKKKKACiiigAooooAKKKKACiiigAooooAKKKKACiiigAooooAKKKKACiiigAooooAKKKKACiiigAooooAKKKKACiiigAooooAKKKKACiiigAooooAKKKKACiiigAooooAKKKKAAdR9a6muWHUfWupoAxNb/4/f+AD+tUava3/AMfv/AB/WqNABRRRQAUUUUAFFFFABRRRQAUUUUAFFFFABRRRQAUUUUAFFFFABRRRQAUUUUAFFFFABRRRQAUUUUAFFFFABRRRQAUUUUAFFFFABRRRQAUUUUAFFFFABRRRQAUUUUAFFFFABRRRQAUUUUAFFFFABRRRQAUUUUAFFFFABRRRQAUUUUAFFFFABRRRQAUUUUAFFFFABRRRQAUUUUAFFFFABRRRQAUUUUAFFFFABRRRQAUUUUAFFFFAGroHSb/gP9aKNA6Tf8B/rRQBdv8A/jym/wBw1ztdFf8A/HlN/uGudoAK574ka1eeHvA+qa1p6xNdWsJkjEq7lyB3FdDXGfG7/klWv/8AXq38jUyeg1uY3xA8UeMoR4L0/wAKXOkWmoeIM+dNfWzTRpiDzDhQQeua6bwPb+O7dLkeNtW0PUGJHkHTbNoAo77txOa87+JsOuXF78K4fDeoWmn6o2/ybi6t/OjT/RBnKZGeM969J8EWnjKztLhfGWuaZq9y0mYXsbE2youOhGTk571tZK/q/wA+hH2Yeif4soeLfEmp+H/GmgW86W/9gaozW0spX54bjBZSW/ukDGPU1Y1jXr8ePdL8M6UITmNrrUnkQtsgHyhVPZixU/TNT/EbRItf8HX9i+BIifaIH/uyRnev6qBXOfApb7UvD0/i7WmDatq0m2fB4QRfuwF9AcZrGL3XbX1vt+N/kkVJ2a89Pu3f3fiYPhjWPjH4sm1O/wBI13wjY6bbapcWccNxpckkuyKQpksGxkgV0/izxB4o/t2x8H+GFsBrk1m11cXlzHvghVSoP7vIJyWHQ8VwPwp034m3EWtzeGvFehafpH/CQ3uba60ozS/69t3z7h15xxxXpXjnwZPrlxaa1pGptpHiGxQpBeKpMbqcEpIg+8pIHGe1XJJKPbS/fb/PzKn/ABJJd3btv/kXPAw8Zx2tzD40m0y5uUYeTcWEBijkXnPykkjHFdHXG/DvxRqeq3uqeHfEVpHba9o/l/aTER5c6ODskUD7oO0nHauypy6P0IStowoooqRhRRRQAUUUUAFFFFABRRRQAUUUUAFFFFABRRRQAUUUUAFFFFABRRRQAUUUUAFFFFABRRRQAUUUUAFFFFABRRRQAUUUUAFFFFABRRRQAUUUUAFFFFABRRRQAUUUUAFFFFABRRRQAUUUUAFFFFABRRRQAUUUUAFFFFABRRRQAUUUUAFFFFABRRRQAUUUUAFFFFABRRRQAUUUUAFFFFAAOo+tdTXLDqPrXU0AYmt/8fv/AAAf1qjV7W/+P3/gA/rVGgArktL8Rahc/E/WfDciwfYbLT4rmIhfn3s5U5PcYFdbXneg/wDJefE3/YHg/wDRpqW9/R/kKW3zX5nP+B9X+M3i6wGuWeveELTTWvJYlt5NKkaURxysmNwbGSF617HbhysaykF8AOVGAT3xXg/wR034nTeGorjRfFmhWmhf2ncn7HPpRkm2C4fcPM3Dk84OOM171F/rEz1yK0qJRWn/AAdip/xJer/Nnk3wl+Jmq+IfF+seH/EcFtARdTrpMsMexZoopChU+r5BP0BrqJPEupL8ZLfwiFt/7Nk0SW+Zin7zzFlRBz/dwx4rzbwp4euda+HOq3+ksItb0jxFe3lhKBzuWeTcn/Al3D8a0vDeux+KfjJp2tWqlHn8H3SSxjrFOJow8Z9w2R+FOk01G+6jd+fuNp/f+K8y68eWpUUdru3laaVvu/Xsb174m8beKNWv7H4fx6bY2enzGCXVNShM0UsqnDIqAg8EEZ6Ve8G+Ktej8THwf41tbeLVzAbi1u7VdsF4gIDFV5KkEjgnnNHwKkt38BmODiWHULlLlf4hL5h3Z+pzUfjwpL8UfBNtDk3iSSzPtPIgGA2R6ZK1mnyuK72/Fb/L8vvMXK8XK2x39FFFMoKKKKACiiigAooooAKKKKACiiigAooooAKKKKACiiigAooooAKKKKACiiigAooooAKKKKACiiigAooooAKKKKACiiigAooooAKKKKACiiigAooooAKKKKACiiigAooooAKKKKACiiigAooooAKKKKACiiigAooooAKKKKACiiigAooooAKKKKACiiigAooooAKKKKACiiigAooooAKKKKANXQOk3/Af60UaB0m/4D/WigC7f/8AHlN/uGudror/AP48pv8AcNc7QAVi+N9C/wCEm8KahoX2r7L9siMfnbN2zI6471tUUmrgcnqfg37bqnhG+/tHy/8AhHN3yeXn7RmHyuv8PrXWHrRRVNt/13C23krEV3F9otJ7fdt82No92OmQRn9ayPAnh/8A4Rfwxb6L9q+1+TJI/m7Nud7Funtmtyipsrtiau0+x5Ppvw4+IuiXGoJ4c+Jun2On3d/NeLbS6GJWjMrlyN5bnrXQeJPDHjm9exuND8ewaVdxQCO6aXTfOjnYAZcJuAXNdxRT6L+vIpu7cu//AA5y3gTwj/wjkl9qF9qL6rrWolTe3rLsD7c7Qqc7QMniupoopt3JsFFFFIYUUUUAFFFFABRRRQAUUUUAFFFFABRRRQAUUUUAFFFFABRRRQAUUUUAFFFFABRRRQAUUUUAFFFFABRRRQAUUUUAFFFFABRRRQAUUUUAFFFFABRRRQAUUUUAFFFFABRRRQAUUUUAFFFFABRRRQAUUUUAFFFFABRRRQAUUUUAFFFFABRRRQAUUUUAFFFFABRRRQAUUUUAFFFFABRRRQADqPrXU1yw6j611NAGJrf/AB+/8AH9ao1e1v8A4/f+AD+tUaACudsPDH2Xx7qfin7bv+3Wcdr9n2Y2bWLbt3fOa6KilYHqc58OvDH/AAh/hhNF+3fbds803m7Nn+skZ8Y9t2PwrpFO1g3oc0lFVJ824Pds5v4e+Fv+ES028s/twvPtN/PebvL27fMkZ9v4bsZrF8O/DS10L4s6h46sNSZLe9tGgOm7PkjkZ1ZpFOcDJUkjHJNd9RRF8rTXRW+VrfkOUnK9+ru/W9zz3Xfh5qkev3eueB/FJ8NXl8d15HLbfabeRv7wjyArHue9afgnwSuh6jPrmrapLrWvXKCOW8cFUVf7saHOwHuB1wK6+ilH3dhS97cKKKKACiiigAooooAKKKKACiiigAooooAKKKKACiiigAooooAKKKKACiiigAooooAKKKKACiiigAooooAKKKKACiiigAooooAKKKKACiiigAooooAKKKKACiiigAooooAKKKKACiiigAooooAKKKKACiiigAooooAKKKKACiiigAooooAKKKKACiiigAooooAKKKKACiiigAooooAKKKKACiiigDV0DpN/wH+tFGgdJv8AgP8AWigC7f8A/HlN/uGudror/wD48pv9w1ztABRRRQAUUUUAFFctqnxA8JaXqEun6hrFvbXUJw8UjYYelVv+FoeBf+hhs/8AvutFSqPVRf3C5l3Oyorjf+FoeBf+hhs/++6P+FoeBf8AoYbP/vuj2NT+V/cHMu52VFcb/wALQ8C/9DDZ/wDfdH/C0PAv/Qw2f/fdHsan8r+4OZdzsqK43/haHgX/AKGGz/77o/4Wh4F/6GGz/wC+6PY1P5X9wcy7nZUVxv8AwtDwL/0MNn/33R/wtDwL/wBDDZ/990exqfyv7g5l3Oyorjf+FoeBf+hhs/8Avuj/AIWh4F/6GGz/AO+6PY1P5X9wcy7nZUVxv/C0PAv/AEMNn/33R/wtDwL/ANDDZ/8AfdHsan8r+4OZdzsqK43/AIWh4F/6GGz/AO+6P+FoeBf+hhs/++6PY1P5X9wcy7nZUVxv/C0PAv8A0MNn/wB90f8AC0PAv/Qw2f8A33R7Gp/K/uDmXc7KiuN/4Wh4F/6GGz/77o/4Wh4F/wChhs/++6PY1P5X9wcy7nZUVxv/AAtDwL/0MNn/AN90f8LQ8C/9DDZ/990exqfyv7g5l3Oyorjf+FoeBf8AoYbP/vuj/haHgX/oYbP/AL7o9jU/lf3BzLudlRXG/wDC0PAv/Qw2f/fdH/C0PAv/AEMNn/33R7Gp/K/uDmXc7KiuN/4Wh4F/6GGz/wC+6P8AhaHgX/oYbP8A77o9jU/lf3BzLudlRXG/8LQ8C/8AQw2f/fdH/C0PAv8A0MNn/wB90exqfyv7g5l3Oyorjf8AhaHgX/oYbP8A77o/4Wh4F/6GGz/77o9jU/lf3BzLudlRXG/8LQ8C/wDQw2f/AH3R/wALQ8C/9DDZ/wDfdHsan8r+4OZdzsqK43/haHgX/oYbP/vuj/haHgX/AKGGz/77o9jU/lf3BzLudlRXG/8AC0PAv/Qw2f8A33R/wtDwL/0MNn/33R7Gp/K/uDmXc7KiuN/4Wh4F/wChhs/++6P+FoeBf+hhs/8Avuj2NT+V/cHMu52VFcb/AMLQ8C/9DDZ/990f8LQ8C/8AQw2f/fdHsan8r+4OZdzsqK43/haHgX/oYbP/AL7o/wCFoeBf+hhs/wDvuj2NT+V/cHMu52VFcb/wtDwL/wBDDZ/990f8LQ8C/wDQw2f/AH3R7Gp/K/uDmXc7KiuN/wCFoeBf+hhs/wDvuj/haHgX/oYbP/vuj2NT+V/cHMu52VFcb/wtDwL/ANDDZ/8AfdH/AAtDwL/0MNn/AN90exqfyv7g5l3Oyorjf+FoeBf+hhs/++6P+FoeBf8AoYbP/vuj2NT+V/cHMu52VFcb/wALQ8C/9DDZ/wDfdH/C0PAv/Qw2f/fdHsan8r+4OZdzsqK43/haHgX/AKGGz/77o/4Wh4F/6GGz/wC+6PY1P5X9wcy7nZUVxv8AwtDwL/0MNn/33R/wtDwL/wBDDZ/990exqfyv7g5l3Oyorjf+FoeBf+hhs/8Avuj/AIWh4F/6GGz/AO+6PY1P5X9wcy7nZUVxv/C0PAv/AEMNn/33R/wtDwL/ANDDZ/8AfdHsan8r+4OZdzsqK43/AIWh4F/6GGz/AO+6P+FoeBf+hhs/++6PY1P5X9wcy7nZUVxv/C0PAv8A0MNn/wB90f8AC0PAv/Qw2f8A33R7Gp/K/uDmXc7KiuN/4Wh4F/6GGz/77o/4Wh4F/wChhs/++6PY1P5X9wcy7nZUVxv/AAtDwL/0MNn/AN90f8LQ8C/9DDZ/990exqfyv7g5l3Oyorjf+FoeBf8AoYbP/vuj/haHgX/oYbP/AL7o9jU/lf3BzLudlRXG/wDC0PAv/Qw2f/fdH/C0PAv/AEMNn/33R7Gp/K/uDmXc7KiuN/4Wh4F/6GGz/wC+6P8AhaHgX/oYbP8A77o9jU/lf3BzLudlRXG/8LQ8C/8AQw2f/fdH/C0PAv8A0MNn/wB90exqfyv7g5l3OyorkLf4leCri4jt7fXLaWaVgkaK+SzHoBXXA5APqM1MoSj8SsCaYtFFFSMKKKKACiiigAHUfWuprlh1H1rqaAMTW/8Aj9/4AP61Rq9rf/H7/wAAH9ao0AFFFFABRRVHW9WsdFsTfajMIbcHDSHov1oGk27IvUVyX/CxvBv/AEGrf/vqj/hY3g3/AKDVv/31U80e5r9Xq/yv7mdbRXJf8LG8G/8AQat/++qP+FjeDf8AoNW//fVHNHuH1er/ACv7mdbRXJf8LG8G/wDQat/++qP+FjeDf+g1b/8AfVHNHuH1er/K/uZ1tFcl/wALG8G/9Bq3/wC+qP8AhY3g3/oNW/8A31RzR7h9Xq/yv7mdbRXJf8LG8G/9Bq3/AO+qP+FjeDf+g1b/APfVHNHuH1er/K/uZ1tFcl/wsbwb/wBBq3/76o/4WN4N/wCg1b/99Uc0e4fV6v8AK/uZ1tFcl/wsbwb/ANBq3/76o/4WN4N/6DVv/wB9Uc0e4fV6v8r+5nW0VyX/AAsbwb/0Grf/AL6o/wCFjeDf+g1b/wDfVHNHuH1er/K/uZ1tFcl/wsbwb/0Grf8A76o/4WN4N/6DVv8A99Uc0e4fV6v8r+5nW0VyX/CxvBv/AEGrf/vqj/hY3g3/AKDVv/31RzR7h9Xq/wAr+5nW0VyX/CxvBv8A0Grf/vqj/hY3g3/oNW//AH1RzR7h9Xq/yv7mdbRXJf8ACxvBv/Qat/8Avqj/AIWN4N/6DVv/AN9Uc0e4fV6v8r+5nW0VyX/CxvBv/Qat/wDvqj/hY3g3/oNW/wD31RzR7h9Xq/yv7mdbRXJf8LG8G/8AQat/++qP+FjeDf8AoNW//fVHNHuH1er/ACv7mdbRXJf8LG8G/wDQat/++qP+FjeDf+g1b/8AfVHNHuH1er/K/uZ1tFcl/wALG8G/9Bq3/wC+qP8AhY3g3/oNW/8A31RzR7h9Xq/yv7mdbRXJf8LG8G/9Bq3/AO+qP+FjeDf+g1b/APfVHNHuH1er/K/uZ1tFcl/wsbwb/wBBq3/76o/4WN4N/wCg1b/99Uc0e4fV6v8AK/uZ1tFcl/wsbwb/ANBq3/76o/4WN4N/6DVv/wB9Uc0e4fV6v8r+5nW0VyX/AAsbwb/0Grf/AL6o/wCFjeDf+g1b/wDfVHNHuH1er/K/uZ1tFcl/wsbwb/0Grf8A76o/4WN4N/6DVv8A99Uc0e4fV6v8r+5nW0VyX/CxvBv/AEGrf/vqj/hY3g3/AKDVv/31RzR7h9Xq/wAr+5nW0VyX/CxvBv8A0Grf/vqj/hY3g3/oNW//AH1RzR7h9Xq/yv7mdbRXJf8ACxvBv/Qat/8Avqj/AIWN4N/6DVv/AN9Uc0e4fV6v8r+5nW0VyX/CxvBv/Qat/wDvqj/hY3g3/oNW/wD31RzR7h9Xq/yv7mdbRXJf8LG8G/8AQat/++qP+FjeDf8AoNW//fVHNHuH1er/ACv7mdbRXJf8LG8G/wDQat/++qP+FjeDf+g1b/8AfVHNHuH1er/K/uZ1tFcl/wALG8G/9Bq3/wC+qP8AhY3g3/oNW/8A31RzR7h9Xq/yv7mdbRXJf8LG8G/9Bq3/AO+qP+FjeDf+g1b/APfVHNHuH1er/K/uZ1tFcl/wsbwb/wBBq3/76o/4WN4N/wCg1b/99Uc0e4fV6v8AK/uZ1tFcl/wsbwb/ANBq3/76o/4WN4N/6DVv/wB9Uc0e4fV6v8r+5nW0VyX/AAsbwb/0Grf/AL6o/wCFjeDf+g1b/wDfVHNHuH1er/K/uZ1tFcl/wsbwb/0Grf8A76o/4WN4N/6DVv8A99Uc0e4fV6v8r+5nW0VyX/CxvBv/AEGrf/vqj/hY3g3/AKDVv/31RzR7h9Xq/wAr+5nW0VyX/CxvBv8A0Grf/vqj/hY3g3/oNW//AH1RzR7h9Xq/yv7mdbRXJf8ACxvBv/Qat/8Avqj/AIWN4N/6DVv/AN9Uc0e4fV6v8r+5nW0VyX/CxvBv/Qat/wDvqj/hY3g3/oNW/wD31RzR7h9Xq/yv7mdbRXJf8LG8G/8AQat/++qP+FjeDf8AoNW//fVHNHuH1er/ACv7mdbRXJf8LG8G/wDQat/++qP+FjeDf+g1b/8AfVHNHuH1er/K/uZ1tFZfh/X9K16KSbSbpbmOM7WdTkA+lalVcyacXZhRRRQIKKKKACiiigDV0DpN/wAB/rRRoHSb/gP9aKALt/8A8eU3+4a52uiv/wDjym/3DXO0AFFFFABQOtFA60AfC/7VJZfjBqG1iPkTof8AZFeVb3/vt/30a9U/ar/5LBqH+4n/AKCK8pr9TylqOApyf8p4eIv7Vjt7/wB9v++jRvf++3/fRptFb/XsN/MjLlkO3v8A32/76NG9/wC+3/fRptFH17DfzIOWQ7e/99v++jRvf++3/fRptFdNOcKkeaOqE7odvf8Avt/30aN7/wB9v++jTaKuyFcdvf8Avt/30aN7/wB9v++jTaKLILjt7/32/wC+jRvf++3/AH0abRRZBcdvf++3/fRo3v8A32/76NNoosguO3v/AH2/76NG9/77f99Gm0UWQXHb3/vt/wB9Gje/99v++jTaKLILjt7/AN9v++jRvf8Avt/30abRRZBcdvf++3/fRo3v/fb/AL6NNoosguO3v/fb/vo0b3/vt/30abRRZBcdvf8Avt/30aN7/wB9v++jTaKLILjt7/32/wC+jRvf++3/AH0abRRZBcdvf++3/fRo3v8A32/76NNoosguO3v/AH2/76NG9/77f99Gm0UWQXHb3/vt/wB9Gje/99v++jTaKLILjt7/AN9v++jRvf8Avt/30abRRZBcdvf++3/fRo3v/fb/AL6NNoosguO3v/fb/vo0b3/vt/30abRRZBcdvf8Avt/30aN7/wB9v++jTaKLILjt7/32/wC+jRvf++3/AH0abRRZBcdvf++3/fRo3v8A32/76NNoosguO3v/AH2/76NG9/77f99Gm0UWQXHb3/vt/wB9Gje/99v++jTaKLILjt7/AN9v++jRvf8Avt/30abRRZBcdvf++3/fRo3v/fb/AL6NNoosguO3v/fb/vo0b3/vt/30abRRZBcdvf8Avt/30aN7/wB9v++jTaKLILjt7/32/wC+jRvf++3/AH0abRRZBcdvf++3/fRo3v8A32/76NNoosguO3v/AH2/76NG9/77f99Gm0UWQXHb3/vt/wB9Gje/99v++jTaKLILjt7/AN9v++jRvf8Avt/30abRRZBcdvf++3/fRo3v/fb/AL6NNoosguO3v/fb/vo0b3/vt/30abRRZBcdvf8Avt/30aN7/wB9v++jTaKLILjt7/32/wC+jRvf++3/AH0abRRZBc674PMzfEzQQzMR9rTqfcV+iC/dX6Cvzu+Dv/JTdB/6+0/mK/RFfur9BXwPFf8AvMPT9T1cB8DFooor5c7gooooAKKKKAAdR9a6muWHUfWupoAxNb/4/f8AgA/rVGr2t/8AH7/wAf1qjQAUUUUAFcB8f/8AkmOo/wDAf/QhXf1wHx//AOSY6j/wH+YqKnwM6sD/AL1T/wAS/M+PwTj7x/Olyf7x/OkHSivmj96shcn+8fzoyf7x/OkooCyFyf7x/OjJ/vH86SigLIXJ/vH86Mn+8fzpKKAshcn+8fzoyf7x/OkooCyFyf7x/OjJ/vH86SigLIXJ/vH86Mn+8fzpKKAshcn+8fzoyf7x/OkooCyFyf7x/OjJ/vH86SigLIXJ/vH86Mn+8fzpKKAshcn+8fzoyf7x/OkooCyFyf7x/OjJ/vH86SigLIXJ/vH86Mn+8fzpKKAshcn+8fzoyf7x/OkooCyFyf7x/OjJ/vH86SigLIXJ/vH86Mn+8fzpKKAshcn+8fzoyf7x/OkooCyFyf7x/OjJ/vH86SigLIXJ/vH86Mn+8fzpKKAshcn+8fzoyf7x/OkooCyFyf7x/OjJ/vH86SigLIXJ/vH86Mn+8fzpKKAshcn+8fzoyf7x/OkooCyFyf7x/OjJ/vH86SigLIXJ/vH86Mn+8fzpKKAshcn+8fzoyf7x/OkooCyFyf7x/OjJ/vH86SigLIXJ/vH86Mn+8fzpKKAshcn+8fzoyf7x/OkooCyFyf7x/OjJ/vH86SigLIXJ/vH86Mn+8fzpKKAshcn+8fzoyf7x/OkooCyFyf7x/OjJ/vH86SigLIXJ/vH86Mn+8fzpKKAshcn+8fzoyf7x/OkooCyFyf7x/OjJ/vH86SigLIXJ/vH86Mn+8fzpKKAshcn+8fzoyf7x/OkooCyFyf7x/OjJ/vH86SigLI+nv2Vf+RJu/wDr5P8AIV7DXj37Kv8AyJN1/wBfJ/kK9hr6LD/wo+h+H51/yMK3+JhRRRWx5YUUUUAFFFFAGroHSb/gP9aKNA6Tf8B/rRQBdv8A/jym/wBw1ztdFf8A/HlN/uGudoAKKKKACgdaKB1oA+Fv2q/+Swah/uJ/6CK8q7V6r+1X/wAlg1D/AHE/9BFeVdq/TsB/yK4/4f0PDr/xX6iVNZW8l3eQWsQJeaRUUe5OKhr1H9l7wm/i34vaXC8Re0sibq4OONq8Y/Mivnak1CLk+hpFczSOC8WaQ+geJNQ0WR972c7Qs3qQay69usfBM3jz9qPW9J8otZRanPNeNjhY1Jz/AErzvXfDl/feLPEkejaez2umyyyS7BhYo1P+eKiFVPR72uNwe5ytFFAyTgDJr6/LP92j8/zOWfxBRXrOoeE/h74E0yyt/Ho1nVdfu4luHstLuVg+yRt90OWBBY4zx61wmt6fYaj4iuI/BWn6pcacSvkxyKZZUBA4cqMdc81tTxMajfKnbv0K9m+W7fyMGitm18K+JLq6ubW30O/lmtf9eqwMTHxnB4647VW03RNY1K+NjYaXeXFypw0aQsSn+9xx+Na+0h3I5WZ9FdX4N8B674j8Xr4b+yXVjcbJWkeW1ciPZGz8gDvtwPqKybTw7r13qj6ZbaPfyXifei+zuGUerDHH40vbQva/S/y11/Ar2crc1vIyqKnvrS6sbqS1vbeW3njOHjlQqw/A1d0jw7r2rwST6Zo99dxRglpIoGZeOvIGCfaqc4qPM3oTyu9jLop0iPG7RyIyOpwysMEH0IrU0/w14h1C2kubLRNQnhjj8wuluxBX1HHP4U3KMVdsEm3YyaK0NH0XV9Yu2tdL026u5l+8sURbb9cdPxqG503UbUzC50+7h8ltsvmQsvlnsGyOPxpc8b2vqHKyrRUxtLvMI+yz5nx5I8s5lycDb/e544pjQzLN5DRSCXdt8sqd2fTHXNVdBZjKK0ZdB1uK2juJdHv445ZPKjLW7je+M4AxzRrOhazovlf2tpd3ZeaA0ZmiZQ30yOvtU+0je1w5X2M6itWbw3r8OjjWJtHvo7An/XtAwXHrnHT36U6Lwx4il0o6pHoeoPZDnzRbuQR69OnvS9rDuHK9NDIoq/pmi6vqZH9n6XeXQOcNFAzLx15AxWx4L8K6xq2p2c50W+m077QizSCBiuCfXHNN1IrdkyvGLlbY5iiul+KmnWmkfErxHpenxCK0tNQlihQdFUHgVzVKlUVSEZrqrlzjyycQoooqyQooooAKKKKACiiigAooooAKKKKACiiigAooooAKKKKACiiigAooooAKKKKACiiigAooooAKKKKACiiigAooooAKKKKACiiigAooooAKKKKACiitC10XVrrSrjVbfT7mWxtyBLOsZKL+NJyS3BK5n0VPYWl1f3kVnZwST3ErbY40XLMfYU7U7G802+lsdQtpba5iO145FKkH8aOZXtfULFair0uj6pDpEWry6fcpYSuUjuGjIRj7HpVGhST2Bqx1vwd/5KboP/X2n8xX6Ir91foK/O74O/8AJTdB/wCvtP5iv0RX7q/QV8FxX/vUPT9T1cB8DFooor5c7gooooAKKKKAAdR9a6muWHUfWupoAxNb/wCP3/gA/rVGr2t/8fv/AAAf1qjQAUUUUAFcB8f/APkmOo/8B/mK7+uA+P8A/wAkx1H/AID/ADFRU+BnVgf96p/4l+Z8fjpRQOlFfNH72aWnaFrOowefYabc3EWcb0QkZqz/AMIl4m/6Ad7/AN+jXp2k+Itf8PfAvw+fD161pcXWqyxMynG7LHqasSat8Y0kni/4SBzJE21V8zBkbuF9cV0qlGy3PBlmWI5pWUEk2ldu+jt2PJ5PCviSNGkfRbxVUZJMR4FYx617n8PfHXjm5+JI8N69rEs8a+ZHPEWyCQK8Quv+PmX/AK6N/Os6kIpJxO7B4mtUnKFVLRJqzb0d+/oR0UV2vw10Pw3qWl+ItW8Sw6jPbaVBFIkVlOIncszA5JBHas0u7OqvWjQhzyV9tvN2X4s4qitnxD/YN9diXwjpWrwWccOZ1u5RO6tk5bcowFxjr71mJa3ciRvHaXDrKdsbLExDn0U45P0otrYqNROKb08mQ0Ve1bSNU0ny/wC0rC4tPMXchljKgj6mpP7A1v8As3+0v7JvRacfvTC2Oeh6dPeiz1D2sLJ8yszNoqU210Jxbm2n888iLyzvPGenXpXQyeCtYXwQninyLkxtd/Zzbi1feBgneTj7vy/rTUW02uhNSvTp25na+iOZorQt9D1m4059Qg0u8ktE+9KsLFfqDjkVnjkgDknpik007GkZxlez2CitZvDWvp9laTR79FuiBEfs7nOfbFWPFnhXVfD3ie60GS3ubmWGUxxyJbuBPjHKDHI5qnTkkpW0en9feZrEUnLlUlff7jBoq/q2jatpLqupadc2u4ZUyRkA/Q0j6Nq8dqt1Jpd6kTOI1ZoGGWPQDjnOamzKVWDSd1qUaKv6ro+q6UIzqWnXNqsi7kaWMqCPqa6v4XeELvUvFOnnV9HuzpU8cxLvCwUkRkg5I6ZxTUWzKtiqVKk6reiTfrbscLRVnUohHql1BEp2rcOiKB2DEAVaj8P67JZS3iaPfmCL77/Z24/Soi+aPMjZ1IxtzOxmUVcsNK1S/P8AoWnXdwME7o4WK8deQMVNaaBrl3Zy3ltpF9LBF951gYj8OOaqzE6sFu0ZtFWrDTr+/uxaWVlcXE+cGOOMkj646VMdE1j+1TpX9mXf24HmDym3fXGOnvQk2N1IJtNmfRVq803ULO++w3VjcRXWdoiaMhmPsO/4V23hnwhJH4R8VXmu6TcQT2tpHLaNLGVwTuzjI68Ck9IuXa/4GVbFU6MVJve34tL9Tz+ipTa3SzJA1rOsz42xmMh2z0wOpqax0vUr6UR2Wn3dwxbZ+7hZsN6HA4ppNmznFK7ZUorSs9B1q8hnmtdKvJooM+Y6QsQMHB5xzWcQQSCCCOCD2pNWBTjJtJ7CUUUUFBRRRQAUUUUAFFFFABRRRQAUUUUAFFFFABRRRQAUUUUAFFFFABRRRQAUUUUAFFFFABRRRQAUUUUAFFFFABRRRQAUUUUAFFFFABRT4YpJpUhhjeSRztVFGST7Cp9U0++0u7a01C1ktp1GSjrg4osTzK/LfUq0VdXStSbSjqq2U5sVfYZwh2g/WotPsrvULyOzsbeW4uJDhY41JJ/KnZi542bvsV6KkuIZred4LiN4pYztdHGCp9CKjpFJ3Pp79lX/AJEm6/6+T/IV7DXj37Kv/Ik3X/Xyf5CvYa+iw/8ACj6H4fnX/Iwrf4mFFFFbHlhRRRQAUUUUAaugdJv+A/1oo0DpN/wH+tFAF2//AOPKb/cNc7XRX/8Ax5Tf7hrnaACiiigAoHWigdaAPhb9qv8A5LBqH+4n/oIryrtXqv7Vf/JYNQ/3E/8AQRXlXav07Af8iuP+H9Dw6/8AFfqJ9OT2r7t/Y2+HjeFPAT+INQg2alq4EgDDlIv4R+PH5V85/sw/DSPxt4pbV9YZItB0l1kuWY4Dt1VP6/hX2LqnxI8N2CC0tdW0m2jjXYu65QYA4xtr4vH1XL91H5ndhoJe/IX4XeBtM8O3XiLXY1EmoazfSzSykcquThR+dcn4h8G6L4V+AfjG606Afa9Ts5ri6mI+Z2PbPoK6rQfiJ4TSx+z/APCQaVLIclit2gyT7Zqp8TLiC4/Z618wTwzY0l8mJwwHHtXnpz51fq0dDUeXQ/OX1q5os0FtrNlcXQzBFOjyDGcqDzVP1or9Pyz/AHaPz/M8KrFTvF9T0n9peyu7T4tanfXCkWuorFcWcp+68RjUDB+oNXvgnrmo+HPAfxF1PS5Wt7xdPtEjlHDJunwWHoeeDWf4d+L2u6folvo+q6Xo2v2tou20bUrNZpIR6Bm52+1YGoeOdavH1/EOn2sWvLEl5DbWqxoFjbcgRR93kdutYwoVvq7w04qySV77pNdPRfedkKtP2iqy8ro9vs/EWn6d8KvB+pav8QNY8P3+peZe3VzBFJI97MsrIPNdfvYVVGD6VQvri11TW/FPjzQPHd54V8MZt7e6vYLWQTXU3lpkBRhhk/Nn3rzLwd8TtY8PaANBm03SNY06NzLbxajZrP5DkdV3dB7VPonxa8Qafdaq82m6JeWmqOstxZS2KmAOqhVZEPC4CiuaWAqxnOUFu3ba1nJO1rdErK90rISrQ5UmvX/P+tdWe5X+u6hbfFzwNNpOtah5Wo+HrlrmcsyPeBIZNjyA8k/KpGfQVzfhHWbRfgzP4o1/x1q2kapqmr+Rd6tCHluHCKwSMsvIXAB59BXld98WPFt94u0fxPdNYG90iJobVEtgsQibIKFehGCR9Ks2Hxb1iz1PUZE0XQpNM1GRJJtMksUa3VlXAZF6K3qR15qHltVQUUle3l0nKVtuzXS10Uq8Uku1v/SeX8yf4/eIPDXiLVNGu9B1GfU7iKwWG+vZ4Gje4ZQArHdySQDzXYfDOPUPCmg+FbnWviHqei22pTPPp2i2EMjG5BZcszLxzkcEd68d8Z+I7vxTrLaleWlhaNsWNYbK3EMSqowAFHGcd66rw38XvEmiaBZ6UllpF4+nZ/s66urNZZrUHqFY844H0rrlhakcNClFddU7eeztbd9ttjCclKpq9LW/BL17lL48wxQfGPxVHDGsaDUpcKowBzXpOreOPFOjaj8K9J0rVp7KyTRrOR4YWKrMWzkSD+IcdPc14l4o1zUPEniG917VGje9vZmmnaNNqlj1wO1Wr/xZrF7eaNeTvAZdGtorWzIjAAjjzt3DueTzWscJejSp1Eny2v8A+AtfqViaqn7Z09HJO3rdH0bqreHfDfhzxLcN4iu/CP2vxTcQyXenW7lykaRskeU+6uWbg9c1nXGvaH8QLvW/Cmg38+r3Op+HFb7RLC0X2m7tzI4fDdScqM+1eUaN8W/Ednf6rNfWmlarbatcfabu0u7RZIvNHR0U8KaoJ8SfEVv46tPGVhDpdhqNnH5UEdraLHAqZPGwcHrXnwyyor829tNdLpK3S+jXfojWWJS96C1u/wD0q/5aP5n0NPY6XeX+h3sNrElv8P3uIrgjHSK3SdD/AN/GYfhXzRot7JqXxLsNQkdna51iOXcevzTA/wBatWHxC8UWVh4gsobyMxeIP+Qhvjyzc5O0/wAPXH0rmtOuprC/tr62Kia2lWWMsMgMpyMj6iuzBYOpRcnN30/F6y+9syxFSE6fJBeXyWkfwPqmx1y61v8AaC8T22tatcx6doentPp9uCWjt38j5pFjHVgMtx3rEsPEHgPxPp1p4Zv/ABrqni67udYguLZr+3kXym3LuQM/ABGePevE4fH3iSHx3J41iuIF1aQ/vD5Q8pwU2EFOhBXjFX/F/wASdS8QW1tbw6PomkLBcLdb9PsVhkaYfxFl5x7Vx08rqR9mn0Ub2to1q3trd+l+pU63PGor2ve3o1ZL+u5veOPGXizVPite+GtR1e/t9HOsLZNpYlKwLbrMFVNnTGAK6zVfG3jKz/aNTw3b395b6Vb3v2GHSEYi3a2AKgeX0IK8/rXn/iX4sa1r+jPaX2kaF9vlCrNqSWCLcuFxtIfqG4HzVcT42eKFs4mbTtCl1aGIQpqslgjXQQLt+/13Y/irb6pU5Ir2UdE1a+90tdvL11KqVYzjKKdnLZ/y/wBeXZfLvvF+s6h4T+Fl/p3hm9m0uGTxldWoltn2MIPMkGwEdsY/KovHHivxV4b+L/hjwroOp3lrpVta2ghtIHPl3O9fmZlH3y2M14reeLNavPCkXhm5nSSxju2vASn70ytnLF+p6mut0r4z+KNP0uxt/sGiXV9pyJHZ6hc2CyXESKMAbzzkcYPaop5dUpvmcVLV/PRJPbpr95nOpzpxTtdP5Xk2Y3xu/wCSw+Lf+wtP/wChVx1aHiPV73X9fvtc1Jka8vp2nnKLtUuxycDsKz69fD03Towg90kvwMqslKbkgooorUgKKKKACiiigAooooAKKKKACiiigAooooAKKKKACiiigAooooAKKKKACiiigAooooAKKKKACiiigAooooAKKKKACiiigAooooAKKKKACiiigAr3f4afG3R/DHwO1XwPd6Ctxey+YIXOPLlDnPzDHavCKK58ThaeJio1Fomn9xcKjg7o7f4H+MrPwH8RtP8AEd/Yre28OVdT1QH+JfcYqz8fvHdl8Q/iNc+IdP0/7Ha+WkManlpAufmP1zXn9FH1Wn7f6xb3rW+Qe0ly8vQ918V/GzSdY/Z80/4fR6CsV/AqRM/HloE6OoxwTn8K8Kooow2Fp4ZNU1u7/NhOo52udb8Hf+Sm6D/19p/MV+iK/dX6Cvzu+Dv/ACU3Qf8Ar7T+Yr9EV+6v0FfE8V/71D0/U9LAfAxaKKK+XO4KKKKACiiigAHUfWuprlh1H1rqaAMTW/8Aj9/4AP61Rq9rf/H7/wAAH9ao0AFFFFABXAfH/wD5JjqP/Af5iu/rgPj/AP8AJMdR/wCA/wAxUVPgZ1YH/eqf+JfmfH46UUDpRXzR+9nr8ek6vqvwG8OnR9PmvZYNVldljQtjBbrirUWrfER3la/8ISyMIttq625DQN/eBx371wfgPxRrmnXEOk23ia60bT5HJd0JIT32givo7wD8U/COg+HBp+r+MrnVbwszG4eFgRnoOSeld9Hln9q33Hx2ZrEYS6VJVLybWkrpN33Wh5h4C0nxXefFS31/VvDstghR2nkWAomcdTXi91/x8y/9dG/nXqPxG8a6xbXDjRfH99qltdM++PDR+WvYdea8rPJyetc9Zr4Ue1llOq71ZpJNJJK+lr99eolen/BO/s9N8N+Nb2/sUvreO1ty8DkAP87eteYV0Pgzxhq3hP7cNMh0+aO+RY7iK8thMjBSSOD9TWUHZvXo/wAjqzChKvQdOKu7rrbaSe/yOt8GeKINU+Jtkvh/QY7Gwv4DZX1lGw2SRNkO7Y4+VWJ9sV6Pa2ljp/xF/sBd1pomgaTPcaXIp8wSMwfdOAPvMvIGP7teOzfEnXmkmlttP0Cwlmt2tmkstOSFgjAhsEdCQetVtO8f+JLFNIWGa2ZtJV0tnkhDMUfO5HP8SncePeuqFeKSXr+N/wAr3/pM8fE5VXrNuCUfdta7fzvbt7u2zfoejza94R1zR7bQZ/FN/wCKLqfWLaSJryBx5QaRA67m6Arnj3rk/iF4w8UN4/1DR21W+sdPhvBbJp6SlYliRgFG30wAayPE/jy/1q2jt4tL0jTEWQTF7K0WKQyDnO4ds84qzrXxK1bV9Ia0vdL0WS8kQRy35sl891AwPm67uBzUSrJr0f36Jfhb8TbD5fOlJNwunfdr3btaqyS+5bnZ3QY/tNabgFibWAjHOR9k60viDxJ4gj+GUka67qEUb+KDaNtmI/ckvmP/AHeOntXK2Xxb8SWdpaiGz0c39tEII7+SyVpvLC7QN3XOOM1k6V471ax0rUtMktrC8t7+Y3BW4tw/lTHPzpnp1P50nOPPJp6NP8XF/kmYLLMRL2bnBe4oLffl5rvbTe/yPa9e13wv4W8YWFjceMtRsrSztIkGjxW8jQSxmPHIHDbuCTXg0N/ptj47/tK0tftWmQ3xlihYY3x54GPpW9afFDW4tMhtbjTdFvrm3hEFvd3NiskqoFxgseScdD2rjtLvpdO1ODUIUhklgkEirKgdCfQqeop1K3NVU09n+budOXZbPD05xqatpLda79kmt93dnrfjnVdbvAPG/hTx5qV5osmoqj23mNG1jIx+VMHqODgjjit+/wBY1eTxp8R9TN9c3d9ocDjS1kkLfZQ6/OyDtjaOleU+KfHupa5py6amn6Xpln5qTPHZWqxeZIucMxHXqcCrl18UvEMut2+sw22mQXqRNHcslqoW73ABvNH8fQda0lWhyckW1q/xil+DT87HO8rrOmlyK9mul7Xi0nZa3Sab8/U1/D+tap4o+F3ihfEmoXOox2M1tLZz3Em5o5GZsqCfXA4ruR4gv9T+POoabqd/Kul6Zp8ksFuoLRo8durrJsH3nB5454FeReLPHmpa9p6aYljp2maesglaCytliEjju2Ovt6VSXxlry+Mj4uSeJNVLBiyx4Q4ULgr6EAZFVHEwSSetr/8ApNk/k/yRpLK51YzbildSsuzfL5deV306nq6a/wCFNds4vDtz4svvE095rFo0a3lu48jMyiQbm6Arxik8M+LPFVx8eLzRp7y7jsEW4h/s4OTDFGkRCYXoOgNec+JfiBqOsWwt4dK0fTB5izPLZ2axStIrbg24cjnnFao+MHiaPFxb2Wixak0flzXwsV82VcY5brnHespVU1va19uuiX6fcYSyqr7OUY00+ZNate63bVWSXTor39TkY/8AkdF/7Cf/ALVr2HxH4s8WRfHy00WzvLn7ETBENPDERSxtGN5K9+CTXi2mTNL4itLiZlDPeJI56DJcE16v8TviZqem+L7+z0y20eWSKGOO31H7MrzorRDcBJ1zyRntU4WSpU4OXR7d7LY6MxoTrYmMIwUrwktel2tf61LninV73w98O5bHQr2XT4Z/FNxbPJA21hD5kg2gjoKzviN4q8T+HviBpGi6Jql5Z6dBb2nkQROQtwHVdzMB94tnk+9eaXniLVbvw5D4fuJkksoblrpSV/eGQ5yS3f7xrptM+KWvWemW9rNYaPfT2cYjs7q6s1klhUDAG48nHb0qo1lpq1bl/CNiFlVSm+bkU7ud0/7z0e3RfnoehfEg/wDCIeH/ABNrHhZ3sr+91hIru4gbD26kOWQEfdBIH5Vi/C3WfP8AB/irxJ4g8S39tfCS2tBqgVpp4omD5VSOVHA56Vw/hzx9rmj3uoTSC11GHU5PMvbe8iEqSt64PQ89as2fxI1iz1271C30/SUtryJYZ7AWa/Z3jXplOm73p06sUtX0t6bfn+rJ/syvGjKk0pO6fNdXaTXu6p9ut1sen6Treha1q+mXWj6hL4l1fRNKvZ0ubmBkeR1EflAlvvEfNz71yvhDxN4i174b+O49Z1S81GGOCNka4cv5bEvkA9ugrlbr4h62fEFlrGn22maZJYlvIitLVY0KtjIcD72cCrOt/E7XL/SLvR7XT9I03T71cXMVrZrGZD65FZ4ioqlOST3TVul3fX+uw45XVilFQW8XdvVWlzNbfda3Y7LxIsjftFeEtqszE2TDAz8u7r9KqWevapoPwe8TXGkXctndP4hdVniba6DK5we2a5/S/i14k06zshFaaRNf2KCO3vp7NXmWMdFLHk965iXxLqsnh+60J3hNldXZvJR5fzGQ4yQfTgcUqs0qbhTfVv75Jv8ABM0o5dWcYQqxVo8i3vfl5rvbzWh7trGreH/C8nhaGbxrqWjxpaRXJs7eJ3S7LOSxcrwxY5Brwzx7c6XeeMdTu9FBGnzTF4coV68ng9Oc1uaJ8S9Z07SbbT59O0fUhZLts5b2zWWSLnONx6jJ6Vxl1O9zdS3MgUPK7OwUYGScnA7CniKiqSuvP8f+GNsry+phZSlU32vda63vsn97fUiooorA9oKKKKACiiigAooooAKKKKACiiigAooooAKKKKACiiigAooooAKKKKACiiigAooooAKKKKACiiigAooooAKKKKACiiigAooooA3vh9r8fhfxnpmvS2i3cdnMHaI/xDBHB7Hmul+PPjvT/H3iuHUNNsvs8EEIjDkfPJ9fpjivPKKtVJKDh0OSWCoyxMcS176Vvkz2G0+LOl2/wMl8D/2Mpv3jMAcY2YP/AC0PqeK5n4H+NrPwH41XWL6y+0wPC0LFfvxg45B/DpXCUVXtp3UuxgsqwypVaSWlRtvXudL8TvEcHizxtqOvW1mtpFcyblQdcep9TXNUUVnKTk7s7qNKNGnGnDZKyPp79lX/AJEm6/6+T/IV7DXj37Kv/Ik3X/Xyf5CvYa+hw/8ACj6H4lnX/Iwrf4mFFFFbHlhRRRQAUUUUAaugdJv+A/1oo0DpN/wH+tFAF2//AOPKb/cNc7XRX/8Ax5Tf7hrnaACiiigAoHWigdaAPhb9qv8A5LBqH+4n/oIryrtXqv7Vf/JYNQ/3E/8AQRXlNfqOWQ58uhHvE8Ov/FZpafrus6fp81hYapd2ttMwaWOGUqHI9cVQmlmmbdNK8rdy7ZNNzRmub+xZfz/gT7UEZozujYofVTiti08U+I7XT7jT4dbvvslwhjlhMzFGU9sZxWPmjNJ5K3vJfcHtRKKWkr2MLRdCkqbd7Gcnd3CiiitxBRRRQAUUUUAFFFFABRRRQAUUUUAFFFFABRRRQAUUUUAFFFFABRRRQAUUUUAFFFFABRRRQAUUUUAFFFFABRRRQAUUUUAFFFFABRRRQAUUUUAFFFFABRRRQAUUUUAFFFFABRRRQAUUUUAFFFFABRRRQAUUUUAFFFFABRRRQAUUUUAFFFFABRRRQB1vwd/5KboP/X2n8xX6Ir91foK/O74O/wDJTdB/6+0/mK/RFfur9BXwPFf+9Q9P1PVwHwMWiiivlzuCiiigAooooAB1H1rqa5YdR9a6mgDE1v8A4/f+AD+tUava3/x+/wDAB/WqNABRRRQAVwHx/wD+SY6j/wAB/mK7+uA+P/8AyTHUf+A/zFRU+BnVgf8Aeqf+JfmfH46UUDpRXzR+9hRgegoooAKKKKACiiigAooooAKKKKACiiigAooooAKKKKACiiigAooooABwaVmZm3MxY+pNJRQAUUUUAFFFFABRRRQAUUUUAFFFFABRRRQAUUUUAFFFFABRRRQAUUUUAFFFFABRRRQAUUUUAFFFFABRRRQAUUUUAFFFFABRRRQAUUUUAFFFFABRRRQAUUUUAFFFFABRRRQAUUUUAFFFFABRRRQB9Pfsq/8AIk3X/Xyf5CvYa8e/ZV/5Em6/6+T/ACFew19Fh/4UfQ/Ds6/5GFb/ABMKKKK2PLCiiigAooooA1dA6Tf8B/rRRoHSb/gP9aKALt//AMeU3+4a52uiv/8Ajym/3DXO0AFFFFABQOtFFAHx7+0L4C8WeI/ihqGoaTo9xcWuFVZAvDEAZxXnv/Co/H//AEL9z/3ya/QPav8AdH5UYH90flXv4fiLE4elGlFKy0OWeDhKTkz8/P8AhUfj/wD6F+5/75NH/Co/H/8A0L9z/wB8mv0DwP7o/KjA/uj8q3/1qxf8qI+o0z8/P+FR+P8A/oX7n/vk0f8ACo/H/wD0L9z/AN8mv0DwP7o/KjA/uj8qP9asX/Kg+o0z8/P+FR+P/wDoX7n/AL5NH/Co/H//AEL9z/3ya/QPA/uj8qMD+6Pyo/1qxf8AKg+o0z8/P+FR+P8A/oX7n/vk0f8ACo/H/wD0L9z/AN8mv0DwP7o/KjA/uj8qP9asX/Kg+o0z8/P+FR+P/wDoX7n/AL5NH/Co/H//AEL9z/3ya/QPA/uj8qMD+6Pyo/1qxf8AKg+o0z8/P+FR+P8A/oX7n/vk0f8ACo/H/wD0L9z/AN8mv0DwP7o/KjA/uj8qP9asX/Kg+o0z8/P+FR+P/wDoX7n/AL5NH/Co/H//AEL9z/3ya/QPA/uj8qMD+6Pyo/1qxf8AKg+o0z8/P+FR+P8A/oX7n/vk0f8ACo/H/wD0L9z/AN8mv0DwP7o/KjA/uj8qP9asX/Kg+o0z8/P+FR+P/wDoX7n/AL5NH/Co/H//AEL9z/3ya/QPA/uj8qMD+6Pyo/1qxf8AKg+o0z8/P+FR+P8A/oX7n/vk0f8ACo/H/wD0L9z/AN8mv0DwP7o/KjA/uj8qP9asX/Kg+o0z8/P+FR+P/wDoX7n/AL5NH/Co/H//AEL9z/3ya/QPA/uj8qMD+6Pyo/1qxf8AKg+o0z8/P+FR+P8A/oX7n/vk0f8ACo/H/wD0L9z/AN8mv0DwP7o/KjA/uj8qP9asX/Kg+o0z8/P+FR+P/wDoX7n/AL5NH/Co/H//AEL9z/3ya/QPA/uj8qMD+6Pyo/1qxf8AKg+o0z8/P+FR+P8A/oX7n/vk0f8ACo/H/wD0L9z/AN8mv0DwP7o/KjA/uj8qP9asX/Kg+o0z8/P+FR+P/wDoX7n/AL5NH/Co/H//AEL9z/3ya/QPA/uj8qMD+6Pyo/1qxf8AKg+o0z8/P+FR+P8A/oX7n/vk0f8ACo/H/wD0L9z/AN8mv0DwP7o/KjA/uj8qP9asX/Kg+o0z8/P+FR+P/wDoX7n/AL5NH/Co/H//AEL9z/3ya/QPA/uj8qMD+6Pyo/1qxf8AKg+o0z8/P+FR+P8A/oX7n/vk0f8ACo/H/wD0L9z/AN8mv0DwP7o/KjA/uj8qP9asX/Kg+o0z8/P+FR+P/wDoX7n/AL5NH/Co/H//AEL9z/3zX6B4H90flXkvxj1XULHx54ZtrO6eGGZj5iKBhuRR/rTi/wCVB9Rpnyt/wqPx/wD9C/c/98mj/hUfj/8A6F+5/wC+TX6B4GB8o6DtRgf3R+VH+tWL/lQfUaZ+fn/Co/H/AP0L9z/3yaP+FR+P/wDoX7n/AL5NfoHgf3R+VGB/dH5Uf61Yv+VB9Rpn5+f8Kj8f/wDQv3P/AHyaP+FR+P8A/oX7n/vk1+geB/dH5UYH90flR/rVi/5UH1Gmfn5/wqPx/wD9C/c/98mj/hUfj/8A6F+5/wC+TX6B4H90flRgf3R+VH+tWL/lQfUaZ+fn/Co/H/8A0L9z/wB8mj/hUfj/AP6F+5/75NfoHgf3R+VGB/dH5Uf61Yv+VB9Rpn5+f8Kj8f8A/Qv3P/fJo/4VH4//AOhfuf8Avk1+geB/dH5UYH90flR/rVi/5UH1Gmfn5/wqPx//ANC/c/8AfJo/4VH4/wD+hfuf++TX6B4H90flRgf3R+VH+tWL/lQfUaZ+fn/Co/H/AP0L9z/3yaP+FR+P/wDoX7n/AL5NfoHgf3R+VGB/dH5Uf61Yv+VB9Rpn5+f8Kj8f/wDQv3P/AHyaP+FR+P8A/oX7n/vk1+geB/dH5UYH90flR/rVi/5UH1Gmfn5/wqPx/wD9C/c/98mj/hUfj/8A6F+5/wC+TX6B4H90flRgf3R+VH+tWL/lQfUaZ+fn/Co/H/8A0L9z/wB8mj/hUfj/AP6F+5/75NfoHgf3R+VGB/dH5Uf61Yv+VB9Rpn5+f8Kj8f8A/Qv3P/fJo/4VH4//AOhfuf8Avk1+geB/dH5UYH90flR/rVi/5UH1Gmfn5/wqPx//ANC/c/8AfJo/4VH4/wD+hfuf++TX6B4H90flRgf3R+VH+tWL/lQfUaZ+fn/Co/H/AP0L9z/3yaP+FR+P/wDoX7n/AL5NfoHgf3R+VGB/dH5Uf61Yv+VB9Rpn5+f8Kj8f/wDQv3P/AHyaP+FR+P8A/oX7n/vk1+geB/dH5UYH90flR/rVi/5UH1Gmfn5/wqPx/wD9C/c/98mj/hUfj/8A6F+5/wC+TX6B4H90flRgf3R+VH+tWL/lQfUaZ+fn/Co/H/8A0L9z/wB8mj/hUfj/AP6F+5/75NfoHgf3R+VGB/dH5Uf61Yv+VB9Rpn5+f8Kj8f8A/Qv3P/fJo/4VH4//AOhfuf8Avk1+geB/dH5UYH90flR/rVi/5UH1Gmfn5/wqPx//ANC/c/8AfJo/4VH4/wD+hfuf++TX6B4H90flRgf3R+VH+tWL/lQfUaZ8O/Df4a+NNI8d6PqN9oV1HbQ3SNI+z7oyOT7V9xJ9xfoKNq/3V/KlryMwzGpj5qdRK6VtDopUVSVkFFFFcBqFFFFABRRRQADqPrXU1yw6j611NAGJrf8Ax+/8AH9ao1e1v/j9/wCAD+tUaACiiigArh/jfZ3WofD29s7KB57iUqEjQZJ5FdxSEA9QD9RSkrpo0o1HSqRqLdNP7j4rHw88YY/5Al1/3xR/wrzxh/0BLr/vivtTav8AdX8qNq/3V/KuH+z6Xdn1v+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K/8AhXnjD/oCXX/fFH/CvPGH/QEuv++K+1Nq/wB1fyo2r/dX8qP7Ppd2H+u2P/lj9z/zPiv/AIV54w/6Al1/3xR/wrzxh/0BLr/vivtTav8AdX8qNq/3V/Kj+z6Xdh/rtj/5Y/c/8z4r/wCFeeMP+gJdf98Uf8K88Yf9AS6/74r7U2r/AHV/Kjav91fyo/s+l3Yf67Y/+WP3P/M8s/Zv0rUNG8LXdnqdrLbT+fuCuMEjA5r1SkAA6AD6ClrthFQiorofLYrESxNaVaW8ncKKKKo5wooooAKKKKANXQOk3/Af60UaB0m/4D/WigC7f/8AHlN/uGudror/AP48pv8AcNc7QAUUUUAFFFFABRRRQAUUUUAFFFFABRRRQAUUUUAFFFFABRRRQAUUUUAFFFFABRRRQAUUUUAFFFFABRRRQAUUUUAFFFFABRRRQAUUUUAFFFFABRRRQAV4v8cf+Si+FP8AeP8AMV7RXi/xx/5KL4U/3j/MUID2jsPoKKOw+gooAKKKKACiiigAooooAKKKKACiiigAooooAKKKKACiiigAooooAKKKKACiiigAooooAKKKKACiiigAooooAKKKKACiiigAooooAKKKKACiiigAooooAKKKKAAdR9a6muWHUfWupoAxNb/4/f8AgA/rVGr2t/8AH7/wAf1qjQAUUUUAFFFFABRRRQAUUUUAFFFFABRRRQAUUUUAFFFFABRRRQAUUUUAFFFFABRRRQAUUUUAFFFFABRRRQAUUUUAFFFFABRRRQAUUUUAFFFFABRRRQAUUUUAFFFFABRRRQAUUUUAFFFFABRRRQAUUUUAFFFFABRRRQAUUUUAFFFFABRRRQAUUUUAFFFFABRRRQAUUUUAFFFFABRRRQAUUUUAFFFFABRRRQAUUUUAFFFFABRRRQBq6B0m/wCA/wBaKNA6Tf8AAf60UAXb/wD48pv9w1ztdFf/APHlN/uGudoAKKKKACiiigAooooAKKKKACiiigAooooAKKKKACiiigAooooAKKKKACiiigAooooAKKKKACiiigAooooAKKKKACiiigAooooAKKKKACiiigAooooAK8X+OP8AyUXwp/vH+Yr2ivF/jj/yUXwp/vH+YoQHtHYfQUUdh9BRQAUUUUAFFFFABRRRQAUUUUAFFFFABRRRQAUUUUAFFFFABRRRQAUUUUAFFFFABRRRQAUUUUAFFFFABRRRQAUUUUAFFFFABRRRQAUUUUAFFFFABRRRQAUUUUAA6j611NcsOo+tdTQBia3/AMfv/AB/WqNXtb/4/f8AgA/rVGgAooooAKKKKACiiigAooooAKKKKACiiigAooooAKKKKACiiigAooooAKKKKACiiigAooooAKKKKACiiigAooooAKKKKACiiigAooooAKKKKACiiigAooooAKKKKACiiigAooooAKKKKACiiigAooooAKKKKACiiigAooooAKKKKACiiigAooooAKKKKACiiigAooooAKKKKACiiigAooooAKKKKACiiigAooooAKKKKACiiigDV0DpN/wH+tFGgdJv+A/1ooAu3/8Ax5Tf7hrna6K//wCPKb/cNc7QAUUUUAFFFFABRRRQAUUUUAFFFFABRRRQAUUUUAFFFFABRRRQAUUUUAFFFFABRRRQAUUUUAFFFFABRRRQAUUUUAFFFFABRRRQAUUUUAFFFFABRRRQAYPpXjHxy/5KL4U/3j/MV0nxhfxhptiNa8M3g8mJf9It/K3ED+8K8B1vxbrut6haahqF0stxaHMLBMbaaA+wcHA4PQUV4j8JNZ8feLtVE1zqKx6TbsPOk8kDzD/cU/z9K9upAFFFFABRRRQAUUUUAFFFFABRRRQAUUUUAFFFFABRRRQAUUUUAFFFFABRRRQAUUUUAFFFFABRRRQAUUUUAFFFFABRRRQAUUUUAFFFFABRRRQAUUUUAFFFFAAOo+tdTXLDqPrXU0AYmt/8fv8AwAf1qjV7W/8Aj9/4AP61RoAKKKKACiiigAooooAKKKKACiiigAooooAKKKKACiiigAooooAKKKKACiiigAooooAKKKKACiiigAooooAKKKKACiiigAooooAKKKKACiiigAooooAKKKKACiiigAooooAKKKKACiiigAooooAKKKKACiiigAooooAKKKKACiiigAooooAKKKKACiiigAooooAKKKKACiiigAooooAKKKKACiiigAooooAKKKKACiiigAooooA1dA6Tf8B/rRRoHSb/AID/AFooAu3/APx5Tf7hrna6K/8A+PKb/cNc7QAUUUUAFFFA60AQm6tQSDcRgjr81J9rtf8An4i/76rzXWYll1/UN7P8soAAcjHFVfssXrL/AN/DXdTwMpxUk9zxK+d06NSVNxeh6p9rtf8An4i/76o+12v/AD8Rf99V5X9li9Zf+/ho+yxesv8A38NX/Z0+5l/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p9rtf+fiL/AL6o+12v/PxF/wB9V5X9li9Zf+/ho+yxesv/AH8NH9nT7h/rDS/kZ6m9zZujI80LKwwwJ4IrxHxj8J4rrxlDLo13BDpd25e4+bmDnnA75rb+yxesv/fw0v2WL+9L/wB/DR/Z0+4f6w0v5Gei6BaaPoekwaZpzQxW8K4ADcn3Pqav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Ufa7X/n4i/wC+q8r+yxesv/fw0fZYvWX/AL+Gj+zp9w/1hpfyM9U+12v/AD8Rf99VMOma8k8lIpoGRpAfOQcuTxmvWo/9Wn+6P5Vy16DoySbPTwONji4OcVaw6iiisDtCiiigAooooAB1H1rqa5YdR9a6mgDE1v8A4/f+AD+tUava3/x+/wDAB/WqNABRRRQAUUUUAFFFFABRRRQAUUUUAFFFFABRRRQAUUUUAFFFFABRRRQAUUUUAFFFFABRRRQAUUUUAFFFFABRRRQAUUUUAFFFFABRRRQAUUUUAFFFFABRRRQAUUUUAFFFFABRRRQAUUUUAFFFFABRRRQAUUUUAFFFFABRRRQAUUUUAFFFFABRRRQAUUUUAFFFFABRRRQAUUUUAFFFFABRRRQAUUUUAFFFFABRRRQAUUUUAFFFFAGroHSb/gP9aKNA6Tf8B/rRQBdv/wDjym/3DXO10V//AMeU3+4a52gAooooAKB1ooHWgDzHVP8AkP6j/wBdR/Koam1T/kP6j/11H8qhr6HDfwo+h8DmP+9VPUKKK1dK8P6rqWGt7VhGf42HFaykoq8mctOnOo+WCuzKorrn8BassJcTQM2PujNcvd281pcPb3EZjkQ4INTCrCfwu5pWwtagk6kbENFFFaGAUUUUAFFFFABRRRQAUUUUAFFFFABRRRQAUUUUAFFFFABRRRQAUUUUAFFFFABRRRQAUUUUAFFFFABRRRQAUUUUAFFFFABRRRQAUUUUAFFFFABRRRQAUUUUAFFFFABRRRQAUUUUAFFFFABRRRQAUUUUAFFFFABRRRQAUUUUAFFFFABRRRQAUUUUAFFFFADJf9ZB/wBd0/nXqsf+rX/dH8q8ql/1kH/XdP516rH/AKtf90fyrx8x/iL0PreH/wCBL1/QdRRRXnnvBRRRQAUUUUAA6j611NcsOo+tdTQBia3/AMfv/AB/WqNXtb/4/f8AgA/rVGgAooooAKKKKACiiigAooooAKKKKACiiigAooooAKKKKACiiigAooooAKKKKACiiigAooooAKKKKACiiigAooooAKKKKACiiigAooooAKKKKACiiigAooooAKKKKACiiigAooooAKKKKACiiigAooooAKKKKACiiigAooooAKKKKACiiigAooooAKKKKACiiigAooooAKKKKACiiigAooooAKKKKACiiigAooooAKKKKACiiigDV0DpN/wH+tFGgdJv+A/1ooAu3/8Ax5Tf7hrna6K//wCPKb/cNc7QAUUUUAFA60UDrQB5jqn/ACH9R/66j+VQ1Nqn/If1H/rqP5VDX0OG/hR9D4HMf96qep1Xw70WHU7+S4ul3wwY+U9C1egHVbG31X+ymxE4j3gnhcVyvwllXy76H+LKsPyqn4w0m8h1OK/1O78yCWbZheCqVwVo+1ruMn6Ht4So8Ngo1KUbtvX7zZsfGMY1O6s7pfMxNthMY6r61S+KmmqYoNUjXDZ2SH19KzprrSNC8TQzaYv2qER7WQdd1dV4kY6n4JmuJIWhYxeZsbqDSsqVSE4qyZXO8Th6tKpJOS/TXc8mooor1z5U2ZNBEMS/a9Utbe4aPeLdgxbH1HFVbuwWDSbW+8zJnZlI9MVrzR2niWMz27+RqiR/NCfuyhR1X0NIYpZNF0WJLYXEgmf903RsdjXL7SSau9b/AOZ6EqEGnyLS2j+7fz8jmqCeCa7TUdN+1aSDd2lna3AuEjX7N2VmAweT61k67qEFrJcaXa6bZ+RH8nmMh3kgcnPrmrhX53ZL+tP8yKuD9kuaUtPT16fIztZslsLmOJXLB4kkyf8AaAP9apV2WvwWtjZxalcwrcyz20ccCMMqvyDLGuUsbf7XeR24kWLecbm6CnSqc0b9hYvD+zqWj16EFaemaUt3ZyXc2oW9nEkgjzKpOWOcdPpUWsacdNkjQ3MU+8E5TtitTR7OO98L3MUt3HaqLqNt7gkdG44pzmuTmT/q5nSov2vJJa66fJsy9Z0yfS50jldJEkXdHIn3XHtVGuwV9NltwV230Gk2pOSPllc47HtxVOKS11rSrqe4s7e2ltWRt8K43Ic5BrOFZ295f1fQ2qYWPN7r9FvsrvX1ukc3Ut3bzWs7QXEZjlXqpPSul8RNJZmNodK06TTw6mCUJncPRsGqvjq5E2stELW3i8vB3xrhnyB1qo1XJqy3v+gqmFVOE23qrfjf+kZ8GlXE2iTatGymKKTy2T+L6/rUejafNqmoR2VuQrvn5j0Aro/Ck0aeH/s03+purp4W+rKAD+ZpfC9s2jzvLKNs8t0ttED6Agk/kamVaS5l9xrHCQapS6P4v680clNGYp5ISQWRypI74OKZXZ6bprJZXF/Bb2k9zLdSKv2j7qKCenPWpDYWMWrSmCKza7ktg8ULEGISZAIHP1o+srYj6hJpSva5xFFdVpiNLqt8LjT7KLUljHkwOMRlsj364zVeyj1GTWLpxotmZ0UBo3GI4z/e5PWr9t/VzN4V2Vnu7bP+r+RztFdtd6ZZtqdpc3FvCoW2eaeOIfI7KQP61QgubbVtG1F5dNs4ZoVXyniTBUE1KxF1dL+r2LlgXF2cvTz0T/U5iivQF0mO2nisTZ6e1nsAmkkI80nHJ61wl3EIbqWFW3BHIB9aqnWVR2RniMJOhFORFRRRWxyhRRRQAUUUUAFFFFABRRRQAUUUUAFFFFABRRRQAUUUUAFFFFABRRRQAUUUUAFFFFABRRRQAUUUUAFFFFABRRRQAUUUUAFFFFABRRRQAUUUUAFFFddoUnh4eEbpbxV+185yPm/2cVnUqciva5vh6PtpOPMlpfU5GitXwobBdcgOpY8jPfpntn2qTxi2mvrsp0sL5OBu2jA3d8Uc/v8ALYPY/ufa8y3tbqY1FdbqEnh0+CoFgVBejHQfPu75NclRTnzp6WFXo+yaXMndX0GS/wCsg/67p/OvVY/9Wv8Auj+VeVS/6yD/AK7p/OvVY/8AVr/uj+VeXmP8Reh9Pw//AAJev6DqKKK8894KKKKACiiigAHUfWuprlh1H1rqaAMTW/8Aj9/4AP61Rq9rf/H7/wAAH9ao0AFFFFABRRRQAUUUUAFFFFABRRRQAUUUUAFFFFABRRRQAUUUUAFFFFABRRRQAUUUUAFFFFABRRRQAUUUUAFFFFABRRRQAUUUUAFFFFABRRRQAUUUUAFFFFABRRRQAUUUUAFFFFABRRRQAUUUUAFFFFABRRRQAUUUUAFFFFABRRRQAUUUUAFFFFABRRRQAUUUUAFFFFABRRRQAUUUUAFFFFABRRRQAUUUUAFFFFABRRRQAUUUUAaugdJv+A/1oo0DpN/wH+tFAF2//wCPKb/cNc7XRX//AB5Tf7hrnaACiiigAoHWigdaAPMdU/5D+o/9dR/Koam1T/kP6j/11H8qhr6HDfwo+h8DmP8AvVT1Oi+H2oLY+IEWRtsc48sk+tdl408O3OrB7iK6chE+SDPBavLFZlYMpIYHINdppXj64t7VYbu289lGA4bGawxFGpzqpT3O3L8XQ9jLD4jbdG3aeE7aXR7H90LW7jKvIw6k9xU3xB1WCz0OW03hp5xsCg8getcxqXjzUZ1KWsKQA9zya5W6uJ7qYzXErSyHqWOazp4WpKSlUexviMyw9Km6eGWrVrkVKvDAkZGelJRXpHzx0Ntqmh2UovrKxulu9pCq0oKKSOuMUyw8QLbrZq9sz+QZPMIYDcHBBx6dawaKy9jB7nSsXUVuXT0S8v8AJG/PrGn2+ny2el2kyF5lm82Vw3zAg/lxTNTv9Fvlkunsrlb2RfmCyAJux97GKw6KFRitV/X9WB4uo1Z2t2srdf8ANnQSeIo5la3urR5bRoUTy9wyrqoG4Ht0rAbGTjOO2aSiqjCMdjOrXnVtzsBVxb1Rosmn+WdzzrLvzwMAjH61ToqmrmcW07o0dD1FdPmlE0Jntp0McsYOCR7Vbm1LS7e0az061uBFM6tO0kgJYD+EenWsOiolTjJ3ZrDEThHlX9X3Nu71LTo9JlsNMt7lBOyu/myBguPQetQeIb6y1GaO6t4ZY52H77c2R04xWXRQqSTuOWJnKLi7W9PmXk1DZoosFRhIJzMJAenA/wAK0L7xE13qVhdPAQloFygP32HU1g0UOnFu9hLEVFHlvpovudzbt9UsZrWWz1S2meBp2miaN8GMntUMc2hNeP5lndpb4Hl7ZRuUjuTisqij2aWw/rEmkmk7eSN661TStQv2lvrW68tUVYWSUBhtAHJxz0qxJ4hs7o3VveWs5tJ0RRtkG8bRgZPfpXM0VPsIGn12rdvvvpv5eh0sevRm9s1sdOl8iCFoWizuaRCR6d+Ksp9gt/DeqGzs7m2VgoDXByWbsBxXLWtxNazrNbyNHIvRlODU9/qV9fKqXVzJIinIUnjPriolQ25f61uXTxmjc9+mi7W+Rp3Gp6NfFLrULG5e8VArbJQFcjvisCiitoQUdjlqVZVLc39eoUUUVZmFFFFABRRRQAUUUUAFFFFABRRRQAUUUUAFFFFABRRRQAUUUUAFFFFABRRRQAUUUUAFFFFABRRRQAUUUUAFFFFABRRRQAUUUUAFFFFABRRRQAUUUUAFFFFABRRRQAyX/WQf9d0/nXqsf+rX/dH8q8ql/wBZB/13T+deqx/6tf8AdH8q8fMf4i9D63h/+BL1/QdRRRXnnvBRRRQAUUUUAA6j611NcsOo+tdTQBia3/x+/wDAB/WqNXtb/wCP3/gA/rVGgAooooAKKKKACiiigAooooAKKKKACiiigAooooAKKKKACiiigAooooAKKKKACiiigAooooAKKKKACiiigAooooAKKKKACiiigAooooAKKKKACiiigAooooAKKKKACiiigAooooAKKKKACiiigAooooAKKKKACiiigAooooAKKKKACiiigAooooAKKKKACiiigAooooAKKKKACiiigAooooAKKKKACiiigAooooAKKKKACiiigDV0DpN/wH+tFGgdJv8AgP8AWigC7f8A/HlN/uGudror/wD48pv9w1ztABRRRQAUDrRQOtAHmOqf8h/Uf+uo/lUNP1iaKPxBqIkkVSZR1PtVf7Vb/wDPeP8A76r6DDNeyj6HwWYxk8VU06ktFRfarf8A57x/99Ufarf/AJ7x/wDfVb8y7nHyS7EtFRfarf8A57x/99Ufarf/AJ7x/wDfVHMu4ckuxLRUX2q3/wCe8f8A31R9qt/+e8f/AH1RzLuHJLsS0VF9qt/+e8f/AH1R9qt/+e8f/fVHMu4ckuxLRUX2q3/57x/99Ufarf8A57x/99Ucy7hyS7EtFRfarf8A57x/99Ufarf/AJ7x/wDfVHMu4ckuxLRUX2q3/wCe8f8A31R9qt/+e8f/AH1RzLuHJLsS0VF9qt/+e8f/AH1R9qt/+e8f/fVHMu4ckuxLRUX2q3/57x/99Ufarf8A57x/99Ucy7hyS7EtFRfarf8A57x/99Ufarf/AJ7x/wDfVHMu4ckuxLRUX2q3/wCe8f8A31R9qt/+e8f/AH1RzLuHJLsS0VF9qt/+e8f/AH1R9qt/+e8f/fVHMu4ckuxLRUX2q3/57x/99Ufarf8A57x/99Ucy7hyS7EtFRfarf8A57x/99Ufarf/AJ7x/wDfVHMu4ckuxLRUX2q3/wCe8f8A31R9qt/+e8f/AH1RzLuHJLsS0VF9qt/+e8f/AH1R9qt/+e8f/fVHMu4ckuxLRUX2q3/57x/99Ufarf8A57x/99Ucy7hyS7EtFRfarf8A57x/99Ufarf/AJ7x/wDfVHMu4ckuxLRUX2q3/wCe8f8A31R9qt/+e8f/AH1RzLuHJLsS0VF9qt/+e8f/AH1R9qt/+e8f/fVHMu4ckuxLRUX2q3/57x/99Ufarf8A57x/99Ucy7hyS7EtFRfarf8A57x/99Ufarf/AJ7x/wDfVHMu4ckuxLRUX2q3/wCe8f8A31R9qt/+e8f/AH1RzLuHJLsS0VF9qt/+e8f/AH1R9qt/+e8f/fVHMu4ckuxLRUX2q3/57x/99Ufarf8A57x/99Ucy7hyS7EtFRfarf8A57x/99Ufarf/AJ7x/wDfVHMu4ckuxLRUX2q3/wCe8f8A31R9qt/+e8f/AH1RzLuHJLsS0VF9qt/+e8f/AH1R9qt/+e8f/fVHMu4ckuxLRUX2q3/57x/99Ufarf8A57x/99Ucy7hyS7EtFRfarf8A57x/99Ufarf/AJ7x/wDfVHMu4ckuxLRUX2q3/wCe8f8A31R9qt/+e8f/AH1RzLuHJLsS0VF9qt/+e8f/AH1R9qt/+e8f/fVHMu4ckuxLRUX2q3/57x/99Ufarf8A57x/99Ucy7hyS7EtFRfarf8A57x/99Ufarf/AJ7x/wDfVHMu4ckuxLRUX2q3/wCe8f8A31R9qt/+e8f/AH1RzLuHJLsS0VF9qt/+e8f/AH1R9qt/+e8f/fVHMu4ckuxLRUX2q3/57x/99Ufarf8A57x/99Ucy7hyS7EtFRfarf8A57x/99Ufarf/AJ7x/wDfVHMu4ckuw6X/AFkH/XdP516rH/q1/wB0fyryZp4Xmt1SVGPnpwD716zH/q1/3R/KvHzB3qL0PrMgTVCV+/6DqKKK4D3QooooAKKKKAAdR9a6muWHUfWupoAxNb/4/f8AgA/rVGr2t/8AH7/wAf1qjQAUUUUAFFFFABRRRQAUUUUAFFFFABRRRQAUUUUAFFFFABRRRQAUUUUAFFFFABRRRQAUUUUAFFFFABRRRQAUUUUAFFFFABRRRQAUUUUAFFFFABRRRQAUUUUAFFFFABRRRQAUUUUAFFFFABRRRQAUUUUAFFFFABRRRQAUUUUAFFFFABRRRQAUUUUAFFFFABRRRQAUUUUAFFFFABRRRQAUUUUAFFFFABRRRQAUUUUAFFFFABRRRQBq6B0m/wCA/wBaKNA6Tf8AAf60UAXb/wD48pv9w1ztdFf/APHlN/uGudoAKKKKACiiigDPl0bTJZGkktEd2OSTyTTf7C0n/nxi/KtKii4rIzf7C0n/AJ8Yvyo/sLSf+fGL8q0qKdwsjN/sLSf+fGL8qP7C0n/nxi/KtKii4WRm/wBhaT/z4xflR/YWk/8APjF+VaVFFwsjN/sLSf8Anxi/Kj+wtJ/58YvyrSoouFkZv9haT/z4xflR/YWk/wDPjF+VaVFFwsjN/sLSf+fGL8qP7C0n/nxi/KtKii4WRm/2FpP/AD4xflR/YWk/8+MX5VpUUXCyM3+wtJ/58Yvyo/sLSf8Anxi/KtKii4WRm/2FpP8Az4xflR/YWk/8+MX5VpUUXCyM3+wtJ/58Yvyo/sLSf+fGL8q0qKLhZGb/AGFpP/PjF+VH9haT/wA+MX5VpUUXCyM3+wtJ/wCfGL8qP7C0n/nxi/KtKii4WRm/2FpP/PjF+VH9haT/AM+MX5VpUUXCyM3+wtJ/58Yvyo/sLSf+fGL8q0qKLhZGb/YWk/8APjF+VH9haT/z4xflWlRRcLIzf7C0n/nxi/Kj+wtJ/wCfGL8q0qKLhZGb/YWk/wDPjF+VH9haT/z4xflWlRRcLIzf7C0n/nxi/Kj+wtJ/58YvyrSoouFkZv8AYWk/8+MX5Uf2FpP/AD4xflWlRRcLIzf7C0n/AJ8Yvyo/sLSf+fGL8q0qKLhZGb/YWk/8+MX5Uf2FpP8Az4xflWlRRcLIzf7C0n/nxi/Kj+wtJ/58YvyrSoouFkZv9haT/wA+MX5Uf2FpP/PjF+VaVFFwsjN/sLSf+fGL8qP7C0n/AJ8YvyrSoouFkZv9haT/AM+MX5Uf2FpP/PjF+VaVFFwsjN/sLSf+fGL8qP7C0n/nxi/KtKii4WRm/wBhaT/z4xflR/YWk/8APjF+VaVFFwsjN/sLSf8Anxi/Kj+wtJ/58YvyrSoouFkZv9haT/z4xflR/YWk/wDPjF+VaVFFwsjN/sLSf+fGL8qP7C0n/nxi/KtKii4WRm/2FpP/AD4xflR/YWk/8+MX5VpUUXCyM3+wtJ/58Yvyo/sLSf8Anxi/KtKii4WRm/2FpP8Az4xflR/YWk/8+MX5VpUUXCyM3+wtJ/58Yvyo/sLSf+fGL8q0qKLhZGb/AGFpP/PjF+VH9haT/wA+MX5VpUUXCyM3+wtJ/wCfGL8qP7C0n/nxi/KtKii4WRm/2FpP/PjF+VH9haT/AM+MX5VpUUXCyM3+wtJ/58Yvyo/sLSf+fGL8q0qKLhZGaND0kHIsowexArRAwAB0AxS0Uh2CiiigAooooAKKKKAAdR9a6muWHUfWupoAxNb/AOP3/gA/rVGr2t/8fv8AwAf1qjQAUUUUAFFFFABRRRQAUUUUAFFFFABRRRQAUUUUAFFFFABRRRQAUUUUAFFFFABRRRQAUUUUAFFFFABRRRQAUUUUAFFFFABRRRQAUUUUAFFFFABRRRQAUUUUAFFFFABRRRQAUUUUAFFFFABRRRQAUUUUAFFFFABRRRQAUUUUAFFFFABRRRQAUUUUAFFFFABRRRQAUUUUAFFFFABRRRQAUUUUAFFFFABRRRQAUUUUAFFFFABRRRQBq6B0m/4D/WijQOk3/Af60UAXb/8A48pv9w1ztdFf/wDHlN/uGudoAKKKKACiiigAooooAKKKKACiiigAooooAKKKKACiiigAooooAKKKKACiiigAooooAKKKKACiiigAooooAKKKKACiiigAooooAKKKKACiiigAooooAKKKKACiiigAooooAKKKKACiiigAooooAKKKKACiiigAooooAKKKKACiiigAooooAKKKKACiiigAooooAKKKKACiiigAooooAKKKKACiiigAooooAKKKKACiiigAooooAB1H1rqa5YdR9a6mgDE1v/j9/wCAD+tUava3/wAfv/AB/WqNABRRRQAUUUUAFFFFABRRRQAUUUUAFFFFABRRRQAUUUUAFFFFABRRRQAUUUUAFFFFABRRRQAUUUUAFFFFABRRRQAUUUUAFFFFABRRRQAUUUUAFFFFABRRRQAUUUUAFFFFABRRRQAUUUUAFFFFABRRRQAUUUUAFFFFABRRRQAUUUUAFFFFABRRRQAUUUUAFFFFABRRRQAUUUUAFFFFABRRRQAUUUUAFFFFABRRRQAUUUUAFFFFAGroHSb/AID/AFoo0DpN/wAB/rRQBdv/APjym/3DXO10V/8A8eU3+4a52gAooooAKKKKACiiigAooooAKKKKACiiigAooooAKKKKACiiigAooooAKKKKACiiigAooooAKKKKACiiigAooooAKKKKACiiigAooooAKKKKACiiigAooooAKKKKACiiigAooooAKKKKACiiigAooooAKKKKACiiigAooooAKKKKACiiigAooooAKKKKACiiigAooooAKKKKACiiigAooooAKKKKACiiigAooooAKKKKACiiigAHUfWuprlh1H1rqaAMTW/+P3/gA/rVGr2t/wDH7/wAf1qjQAUUUUAFFFFABRRRQAUUUUAFFFFABRRRQAUUUUAFFFFABRRRQAUUUUAFFFFABRRRQAUUUUAFFFFABRRRQAUUUUAFFFFABRRRQAUUUUAFFFFABRRRQAUUUUAFFFFABRRRQAUUUUAFFFFABRRRQAUUUUAFFFFABRRRQAUUUUAFFFFABRRRQAUUUUAFFFFABRRRQAUUUUAFFFFABRRRQAUUUUAFFFFABRRRQAUUUUAFFFFABRRRQBq6B0m/4D/WijQOk3/Af60UAXb/AP48pv8AcNc7XRX/APx5Tf7hrnaACiiigAooooAKKKKACiiigAooooAKKKKACiiigAooooAKKKKACiiigAooooAKKKKACiiigAooooAKKKKACiiigAooooAKKKKACiiigAooooAKKKKACiiigAooooAKKKKACiiigAooooAKKKKACiiigAooooAKKKKACiiigAooooAKKKKACiiigAooooAKKKKACiiigAooooAKKKKACiiigAooooAKKKKACiiigAooooAKKKKAAdR9a6muWHUfWupoAxNb/wCP3/gA/rVGr2t/8fv/AAAf1qjQAUUUUAFFFFABRRRQAUUUUAFFFFABRRRQAUUUUAFFFFABRRRQAUUUUAFFFFABRRRQAUUUUAFFFFABRRRQAUUUUAFFFFABRRRQAUUUUAFFFFABRRRQAUUUUAFFFFABRRRQAUUUUAFFFFABRRRQAUUUUAFFFFABRRRQAUUUUAFFFFABRRRQAUUUUAFFFFABRRRQAUUUUAFFFFABRRRQAUUUUAFFFFABRRRQAUUUUAFFFFABRRRQBq6B0m/4D/WijQOk3/Af60UAXb//AI8pv9w1ztdFf/8AHlN/uGudoAKKKKACiiigAooooAKKKKACiiigAooooAKKKKACiiigAooooAKKKKACiiigAooooAKKKKACioL27tbG1e6vLiO3gTG6SQ4UZ6ZNZn/CV+GP+g/p/wD39rWnQq1FeEW15JsyqV6VN2nJJ+bSNqisX/hK/DH/AEH9P/7+0f8ACWeGP+hg0/8A7+1p9TxH/PuX3Mj65h/+fkfvRtUUyCWOeFJoZFkikUMjqchgehFPrnaa0Z0J32CiiikAUUUUAFFFFABRRRQAUUUUAFFFFABRRRQAU1pEV1RnUM+dqk8nHXFOrOvv+Q3pf/bb/wBBFXCPM7ev4IUnZGjRRRUDCiiigAooooAKKKKACiiigAooooAKKKKACiiigAooooAKKKKACiiigAooooAKKKKACiiigAooooAKKKKACiiigAooooAKKKKACiiigAooooAB1H1rqa5YdR9a6mgDE1v/AI/f+AD+tUava3/x+/8AAB/WqNABRRRQAUUUUAFFFFABRRRQAUUUUAFFFFABRRRQAUUUUAFFFFABRRRQAUUUUAFFFFABRRRQAUVmX3iDQrG6e1vNYs7edMbo5JMMufUVB/wlfhj/AKD+n/8Af2uiOFryV1B29GYPFUIuzmr+qNqisX/hK/DH/Qf0/wD7+1a03W9H1KdoNP1S1u5VXcUifJA9aUsLXiuaUGl6MI4qhJ8sZpv1RoUUUVgbhRRRQAUUUUAFFFFABRRRQAUUUUAFFFFABRRRQAU2ORJEEkbq6HoynINOHWs7w1/yA7b/AIF/6EatR9xy9P1/yFfWxo0UUVAwooooAKKKKACiiigAooooAKKKKACiiigAooooAKKKKACiiigAooooAKKKKACiiigAooooAKKKKACiiigAooooAKKKKACiiigAooooAKKKKANXQOk3/Af60UaB0m/4D/WigC7f/wDHlN/uGudror//AI8pv9w1ztABRRRQAUUUUAFFFFABRRRQAUUUUAFFFFABRRRQAUUUUAFFFFABRRRQAUUUUAFFFFABRRRQBheO4Jrjw1JHb2sl263EEhhjXczqsqk4HfgGqba1aFif+EH1br/z4R11NG4+prspYqMKapyjezb3a3t29Dkq4WUqjqRla6S2T2v39TkI/EWmyXElungzU2mix5iCxjyueRmlu9Xt5LSeNPA+rBniZVP2CPqQQK0dJJ/4S/W+T0i/9AFbu4+proq16VKStDon8T6pM5qVCrVi7z6tfCujsZvhaGW28MaXbzxtHLFaRo6N1VgoyDWhLIkUbSSMFRRlmPQCnVieMpW/spLGOQJLfSrbqc4xnkn9K44ReJr66cz1/NndpQpeUV+Rq2d1b3lslzaTJPBIMo6HIYUXd1b2kJmupkhjBA3OcDJrC8JGOwu9U0YECO2k86LnICPkgD6YrB8Tatq2qeH2uhZW66VJcKInBPmkA/eI6Yrsp5d7TEcifu3Wvk9V87HPLGclHmkve10Xdb/I76SSOOJppHCxqu5mPQD1pLeaG4gSeCRZInGVdehFcrrWr6rdW+p2+mWdtLZ2kJjuHkJ3s23kJjjj3rX8G/8AIrad2/c/1NYVcG6VBVJPW9rfK+prDEqdXkiuj/Bpafea9FcrqfiDWLG5Saays4rBrhYQkjn7QQSBuAHGOaS71/XH1DVIdOsbJodPAdnmZhvXaCQMfxVUctrOz0t6rul+opYynFtO9/T1/wAmdXRVXSbxdQ063vFUoJUDYPY96wNb1/WdPke5NlZx2CTLHtlc+e4JA3KBxjmsaOEqVZunHdeZpUxEIQ9o9jqaK5++1jVJtSlstDtbaY20YedrgkDkZCrjvg1Q1G41ibxboTpBBAjwMzxSsQynjcCBxnPStaeAnL4mlo3vrtfbzM54uMb2TeqW3nb8Dqba6t7nf9nmSXy3KPtP3WHUGpq5G11mOxsL6S10+JbiTUXgijUnEsmT8zZ+hPFSTeI9SsbXUotStLUahaQiaNYiTFIp+vNXLLqrk1BderV+i/NiWLhb3v8Agdf8jqqK5rTtb1f+0bGHVLK1igv4y0BiJLqRjh88d+1dLXJXoTotKXXtqbUq0aqvEKz77/kN6X/22/8AQRWhWfff8hvS/wDtt/6CKVH4n6P8mXPb7vzNCiiisigooooAKKKKACiqet36aXpF1qMkbyJbxlyqjk/Sq/hbWI9d0WHUo4XiEmQVYcgitVQqOl7a3u3tfzMnXpqqqV/ete3kalFc7/wlEP8Awmn/AAjf2aXf5W/zccZq74q1iPQdEm1KSF5QhChVHJJ6Vo8HWU4Q5dZWt532M1i6LhOfNpG9/K25q1Wvb6ysTCLy6igMziOLecb2PYVHomoR6ppFrqUUbxpcRhwrDkfWuf8AiPbNdR6dEn+sDSvH7OFBH61eFwqqYj2NR23v8rjq1mqLqU9dLrzOl1C9s9PtWur65jtoFxukkOAKmjdJI1kjYMjAMrDoQehrgPHd0ureGrW3HzobWSab/gKkD/x5a2/7Uv47fS9L0i3t5r2SzjlYzkiNE245xz1FdEstaoxkn7zbvfZJGCxq9q4292yfnd9PxR01FclP4qvTY2ZtrKFr2W6a1micnCOAeR7cZ+lT3Gsa4bqWys7bTXubSMNeM8jBMkZ2p3Jx61l/Ztdb2XzXe35mv1yn0v8Ad+HqdNRVPRr+PU9NhvYwVDjlT/Cw6j86uVxTg4ScZbo6IyUoqS2YUUUVJQUUUUAFFFFABRRRQAUUUUAFFFFABRRRQAUUUUAFFFFABRRRQAUUUUAFFFFAAOo+tdTXLDqPrXU0AYmt/wDH7/wAf1qjV7W/+P3/AIAP61RoAKKKKACiiigAooooAKKKKACiiigAooooAKKKKACiiigAooooAKKKKACiiigAooooAKKKKAOOaf8As7xHrjXXhi/1BLm4jkhmhtlkUqIlUjJ9wafc+IdOtoGnuPBeqRRLjLNYx4GTgfrXXZPqaxvG5P8AwjF1yfvR/wDoxa9SjiYVqsIThvyrd+SPLrYedGnOcJ7Xey82Zw1u0IBHgfViD0P2COk0eRr3xlDew6BeaZbxafLE7T26xhnLqQBjrwDXUW7H7PHyfuD+VPJPrWTxcEpKMLXTW7e5qsJNuLlO9mnslsFV3vbOO9jsXuY1uZFLJET8zAdSPzqxXB6s/mXV54mRw32C7SNAGGdkeQ4H1yPyqMHhViG03bt6vZG+JrOlG6Wv6LV/h+NjvKhhuraaeWCKZHlhIEqA8p9azNe1a5tpLOz0uGGe9vMmMSk7AoxknHPcVzmmatdadfa/dXdqn25po4kiTO15CTjHfFaUMvnVpufXovnb7iKuLjCaj976bN/ods11bLdrZtMguGXcI8/MV9amrjbCTVJPH1sNWt7eKYWbYNuSUIwfXnNdFrdzf29un9nW0c07ttzKcRoPVj1qK+E9nOEIvVpPfT7yqWI54yk1s+2uye3zNCiuPPivUItGv55bW0lvbO5SArCxMb7iOhPPetHStW1Q6yum6ta2sbTQCaBrck8ejZ7055dWhFylbTz7W/zQo4ylJpK+vl5ta/NWN+iqOtXF7bWgbT7ZZ52YKu84RfdvasSy8Tzx2uqHVIrbz7BlX/RWJRy2MYzz1IrOlg6tWHPDX567229TSpiIU5KMuv3ff8jqahubq3tvL+0TpF5j7E3H7zegrEgvPEklvOl5p9pGZLZpIZI2bahx9189Dj0rD0e4uE8M6IdStbW4Z70LGQ7fJw3zfWuinl7ablJPW2jXZv8AQwnjEtk9m9U+lv8AM72iuXvvEOqCS8udPsreXTrGTy52cnzGIOG2Y4496J9e1e61iSw0W0s5UFslwss7MAQRnBx+lZrLq77fetNt/PVFyxlNd/u39DqKKzvDupf2tpEN60flO4w69gw64rRrkqQlTk4S3R0QmpxUo7MB1rO8N/8AIDtv+Bf+hGtEdazvDf8AyA7b/gX/AKEapfwn6r9QfxL5/oaNFFFZFBRRRQAUUUUAFFc/d+J4LfxjB4ba2lMksYbzQPlGelX/ABHqiaNotzqUkbyrCu7ao5NdDwtZShFx1na3nfY51iqTjOSlpC9/K25o0VneHNUTWtFttSjieITLu2sORWfZ+KLe48ZXHhtbaZZIULeaR8pI60LCVnKcVHWF7+VtweKoqMJOWk7W877HQ1Wsb+yvhIbK6iuBE5jk2HO1vQ1aT7w+tcF4JlXTNQuXkOIbqOSXH+2jMWP/AHyBWuHwqrUqk76xtbz7hWqunOC6N2f9ep2UGoWM99NYw3cUl1AAZYlPzID0zVqvPPBrra+JdU1K5G0yaebiX1wJGx+gFbdn4g1Tz7OfULK2i06+crA6E+Yp7b88c+3rXRicslCbjTd0kt+rtd27mFDHKcbzVtX93Rv71c6iiuTtfE2pNa3uoXNpax2NrK0PDHzJH3bVx2x0zVzTNY1ManBZaxb2cTXSb7c27lsH+62e9c88vrQTvbTz7b/d1NY4unK2+vl8vz0OgoooriOoKKKKACiiigAooooAKKKKACiiigAooooAKKKKACiiigAooooAKKKKACiiigAooooA1dA6Tf8AAf60UaB0m/4D/WigC7f/APHlN/uGudror/8A48pv9w1ztABRRRQAUUUUAFFFFABRRRQAUUUUAFFFFABRRRQAUUUUAFFFFABRRRQAUUUUAFFFFABRRRQAjMqjLMqj1JwKr3rCW0ljt7yGKVlIR/MX5T2NY3xH0+91XwZfWGnwtNcyGPYitgnDgnn6V4//AMK/8Z/9Aeb/AL/L/jXu5XleHxVN1KldQaezt5a6tHhZnmeIwtRU6dBzTW6v56aJnfaLea9deJ72zfyrSXdH9quvMGCqqB8vPVsA/Q16CZoM/wCvh/7+L/jXgH/Cv/Gf/QHm/wC/y/40jfD/AMZ7T/xJ5un/AD2X/GvbxeUYHESTWJhGytpb/wCS/wCGPFwmb47DxaeGnK7vrf8A+R/4c+ggQRkEEdiK5/WtHGteIYI9SsxNpdvCxG4kBpDjHTnjmtHw3bzWnh3TbW4QpNDaxxyKTnDBQCK0K+QhVlhqknTeuqT/AFR9g4KvSSmt7XX42OVXw5b6T4gtLjRdP8q1nieG7CMSBnGGOT25/Osu5stfh8PDw3DpEsqQSAJdKRsaMHgdc5rvqK6YZpVTTmlJq2991ez387GEsBTs1D3d9rdUk+nWy+Zx1xbaxpb6paWOlyXkWokyRyoRiJ2AB35PTgdK3/DFvPa+H7K3uYzHNHHh1PY5NaVFY18ZKtDlcVvdvvZWNqeHVOfMn309Xd/ieby6FqbRSR/2FK98t4sr3rPkSoGzhRnriujstPvVl8RM9u6i6U+RnHz/ALoD+fFdLRXRVzWrVVml+PdPv5GVPAwhLmTf4ef+fqZ3hmCa10Kzt7iMxyomGU9jmuJv9C1OUX8f9hyTXz3IkW+ZvlaMOCFAz1x7V6PRWWHzCpQnKcUrt36+vR/gVVwcKtONNvRf5WOUMeqaNq1ze2mkz30d/HGWSIjdFIqhfmyen0qa/j1Y6toupSWBneNGS4SA8R7uc8+ldLRS+vNtScVe1r66q1u/YawqSaUnZ69N73v82cUdF1L7HPcJbH7Tb6q95BG3/LVctjH1BpNR0/VtYj1XUpNNmtZZLUW9vbSEeY3IyTjjtXbUVqs1qqXNyq/z2unbfyIeBhtd26+e9vuuc/eWN2+paDKkDFLZW84/3M4610FFFcNWs6iin0/zb/U6adJQvYKz77/kN6X/ANtv/QRWhWfff8hvS/8Att/6CKKPxP0f5Mqe33fmaFFFFZFBRRRQAUUUUANdVdCjqGUjBB6GkgijgiWKFFRFGAoHAp9FO7tYVle5F5EP2j7R5Sedjbvxzj0pZ4YriFoZo1kjYYZWHBFSUUcz3uHKtrDUVUQIihVAwAOgrL1u1nuNU0mWKEyRwyu0p7KCB1rWoq6VV05cy8/xViZwUo8pwEPh3VY7LxDG1u77omt7BMj50JLZH4sRWpJaalpd7p2r2unS3rrYJaz28ZG8Ec5GeOtdXRXfPNKtR+8k09/PRL9L+pyRwFOOzf8Alrf8NvQ4q10TU0OnXMlufNfUHuZ0H/LJSpAz+YpniLw/EviG81CXw5Jrcd2q7PLfa0TAAc8jiu4ooWa1lPn8rdVpe/R3CeX0pwcZa7PWz176q3Vmd4cs/sGjQW32WC0wCxhhztQnnHPOa0aKK8+pN1JOT3Z104KnFRjsgoooqCwooooAKKKKACiiigAooooAKKKKACiiigAooooAKKKKACiiigAooooAKKKKAAdR9a6muWHUfWupoAxNb/4/f+AD+tUava3/AMfv/AB/WqNABRRRQAUUUUAFFFFABRRRQAUUUUAFFFFABRRRQAUUUUAFFFFABRRRQAUUUUAFFFFABRRRQAxpIlOGmiU+hcA1x/xHuNQtrF57Z47uxkCJLCsi7kYOCGHPtj8a5D4i+D/E2qeM7+/0/TZZraUpscSgA4QA8Z9RXP8A/Cv/ABn/ANAeb/v8v+NfX5blODh7OvLExvZNp29bfFuj5DMc1xk/aUI4aVrtJq/pf4dme0+F5b1rA3GqXMCyTENHCJBiFMcD6+vvWuskbHCSRsfRXB/lXz//AMK/8Z/9Aeb/AL/L/jXYfCTwv4g0TxJcXWrWElvA1o0as0gbLbgccH2NYZhlGEhTnWhiYtraKt9y95nRl+b4udSFGeGkk95O/wB791HpWotOlhO1tGZZgh2IO5rmtP8ABGhvo8Q1DTI3v3izNIWbJkI5PXHWutorwKOLq0I8tN21vdaf0j6Crh6dZp1Ip26NXRxdvY6za2ej6gbGWe701Xt5IcjfLGcfMvbPHeoG0nWtQbUb+WwNrP8AaIrm1ikP3ihJ2nHeu7orrWaVFdqKv89r3tvtcw+oQta7t276cv5HLad/a994sg1K60maxto7do8Skbt2OvB6GpfHFjc3iWLR2MuoW0Upa4tY2w0g4x3HSukorFY6SqxqRilyqyWv+d+u9zT6snTlCUm+brp5L06HAJomqCy1KKPS2gWa8hmhjU9EBXI69Rg10k1ndN4tsrwQsbeOzMbv2DZPFbdFVVzGpVvdLquvVJfoKng4Q2f9Jt/qc945srq8srUQ2kl7DHPunto2w0q46D8eaxLbw9e3EOsw/wBm/YIbnypLVCchSm07Tz14rvKKdHMqtGkqcUtPXvfvb8Ngq4OFWpzy/rRr16mFpt7rV8zW9zpD2MSwMsjzEEyPjHyYPT61jWun6q2j6VZyabNG9nfhnLEYZMN849un5121FTHHOF+SCX39mu/mDwvNFKUm/u/y8ji7my1iyi1PR7PTHuIb+ZpI7kEbIt5y27nP5Vo6FpVzYa9cFo2NsLKKGOXsxUHP866OinPMakoONlrv5vTX8AWDipJ32enkY3g20ubLQo7e7haKUOxKmtmiiuOtUdWo5vd6nRTgoRUUA61neG/+QHbf8C/9CNaI61neG/8AkB23/Av/AEI01/Cfqv1G/iXz/Q0aKKKyKCiiigAooooAia3ha4W4aJDMo2h8cgU6WNJY2jkUOjDBUjgin0U+Z9xWXYZFGkUaxxqERRgKBwBTVt4FuGuFhQTMApfHJFS0Ucz7hyrsKv3hXA6noOrS+HLaO2tnS8S5dWGRkRSHax/75JNd7RXVhcZPDO8F1v8An/mY4jDxrxcZM5T+wriTXNQjaIpaTaStqk3Ytkj/AOvVeCz1i+Gl6TdabJaw6fIGkuWI2SBRhdvOew612dFbLMqltUvLy0tf7jL6lDo/+GfT8Dj00C6vPCOo6bcweXLNcvKiOeGHmFh09R/Oo/DGjwx6xb3EfhJdLNuuXnmcsWbGP3eGPH1rtKKHmdVwnDpK73fXfrr87kvL6TlGT3j5J9b9tNe1gooorzjuCiiigAooooAKKKKACiiigAooooAKKKKACiiigAooooAKKKKACiiigAooooAKKKKANXQOk3/Af60UaB0m/wCA/wBaKALt/wD8eU3+4a52uiv/APjym/3DXO0AFFFFABRRRQAUUUUAFFFFABRRRQAUUUUAFFFFABRRRQAUUUUAFFFFABRRRQAUUUUAFFFFABRRRQAUUUUAFFFFABRRRQAUUUUAFFFFABRRRQAUUUUAFFFFABRRRQAVn33/ACG9L/7bf+gitCqF6rHWdNYKSq+bkgcD5a1pfE/R/kyZ7fd+ZfooorIoKKKKACiiigAooooAKKKKACiiigAooooAKKKKACiiigAooooAKKKKACiiigAooooAKKKKACiiigAooooAKKKKACiiigAooooAKKKKACiiigAHUfWuprlh1H1rqaAMTW/+P3/gA/rVGr2t/wDH7/wAf1qjQAUUUUAFFFFABRRRQAUUUUAFFFFABRRRQAUUUUAFFFFABRRRQAUUUUAFFFFABRRRQAUUUUAFFFFABRRRQAUUUUAFFFFABRRRQAUUUUAFFFFABRRRQAUUUUAFFFFAAOtZ3hv/AJAdt/wL/wBCNaI61n+HVZNFt1dSrDdkEYP3jWq/hv1X6kv4l8/0NCiiisigooooAKKKKACiiigAooooAKKKKACiiigAooooAKKKKACiiigAooooAKKKKACiiigAooooAKKKKACiiigAooooAKKKKACiiigAooooAKKKKANXQOk3/Af60UaB0m/4D/WigC7f/wDHlN/uGudror//AI8pv9w1ztABRRRQAUUUUAFFFFABRRRQAUUUUAFFFFABRRRQAUUUUAFFFFABRRRQAUUUUAFFFFABRRRQAUUUUAFFFFABRRRQAUUUUAFFFFABRRRQAUUUUAFFFFABRRRQAUUUUAFFFFABRRRQAUUUUAFFFFABRRRQAUUUUAFFFFABRRRQAUUUUAFFFFABRRRQAUUUUAFFFFABRRRQAUUUUAFFFFABRRRQAUUUUAFFFFABRRRQAUUUUAFFFFAAOo+tdTXLDqPrXU0AYmt/8fv/AAAf1qjV7W/+P3/gA/rVGgAooooAKKKKACiiigAooooAKKKKACiiigAooooAKKKKACiiigAooooAKKKKACiiigAooooAKKKKACiiigAooooAKKKKACiiigAooooAKKKKACiiigAooooAKKKKACiiigAooooAKKKKACiiigAooooAKKKKACiiigAooooAKKKKACiiigAooooAKKKKACiiigAooooAKKKKACiiigAooooAKKKKACiiigAooooAKKKKACiiigDV0DpN/wAB/rRRoHSb/gP9aKALt/8A8eU3+4a5yuqPIweRTfLj/uL+VAHL0V1Hlx/3F/Kjy4/7i/lQBy9FdR5cf9xfyo8uP+4v5UAcvRXUeXH/AHF/Kjy4/wC4v5UAcvRXUeXH/cX8qPLj/uL+VAHL0V1Hlx/3F/Kjy4/7i/lQBy9FdR5cf9xfyo8uP+4v5UAcvRXUeXH/AHF/Kjy4/wC4v5UAcvRXUeXH/cX8qPLj/uL+VAHL0V1Hlx/3F/Kjy4/7i/lQBy9FdR5cf9xfyo8uP+4v5UAcvRXUeXH/AHF/Kjy4/wC4v5UAcvRXUeXH/cX8qPLj/uL+VAHL0V1Hlx/3F/Kjy4/7i/lQBy9FdR5cf9xfyo8uP+4v5UAcvRXUeXH/AHF/Kjy4/wC4v5UAcvRXUeXH/cX8qPLj/uL+VAHL0V1Hlx/3F/Kjy4/7i/lQBy9FdR5cf9xfyo8uP+4v5UAcvRXUeXH/AHF/Kjy4/wC4v5UAcvRXUeXH/cX8qPLj/uL+VAHL0V1Hlx/3F/Kjy4/7i/lQBy9FdR5cf9xfyo8uP+4v5UAcvRXUeXH/AHF/Kjy4/wC4v5UAcvRXUeXH/cX8qPLj/uL+VAHL0V1Hlx/3F/Kjy4/7i/lQBy9FdR5cf9xfyo8uP+4v5UAcvRXUeXH/AHF/Kjy4/wC4v5UAcvRXUeXH/cX8qPLj/uL+VAHL0V1Hlx/3F/Kjy4/7i/lQBy9FdR5cf9xfyo8uP+4v5UAcvRXUeXH/AHF/Kjy4/wC4v5UAcvRXUeXH/cX8qPLj/uL+VAHL0V1Hlx/3F/Kjy4/7i/lQBy9FdR5cf9xfyo8uP+4v5UAcvRXUeXH/AHF/Kjy4/wC4v5UAcvRXUeXH/cX8qPLj/uL+VAHL0V1Hlx/3F/Kjy4/7i/lQBy9FdR5cf9xfyo8uP+4v5UAcvRXUeXH/AHF/Kjy4/wC4v5UAcvRXUeXH/cX8qPLj/uL+VAHL0V1Hlx/3F/Kjy4/7i/lQBy9FdR5cf9xfyo8uP+4v5UAcvRXUeXH/AHF/Kjy4/wC4v5UAcvRXUeXH/cX8qPLj/uL+VAHL0V1Hlx/3F/Kjy4/7i/lQBzA6j611NN8uP+4v5U6gDD1v/j9/4AP61RrqSqscsoJ9xSeXH/cX8qAOXorqPLj/ALi/lR5cf9xfyoA5eiuo8uP+4v5UeXH/AHF/KgDl6K6jy4/7i/lR5cf9xfyoA5eiuo8uP+4v5UeXH/cX8qAOXorqPLj/ALi/lR5cf9xfyoA5eiuo8uP+4v5UeXH/AHF/KgDl6K6jy4/7i/lR5cf9xfyoA5eiuo8uP+4v5UeXH/cX8qAOXorqPLj/ALi/lR5cf9xfyoA5eiuo8uP+4v5UeXH/AHF/KgDl6K6jy4/7i/lR5cf9xfyoA5eiuo8uP+4v5UeXH/cX8qAOXorqPLj/ALi/lR5cf9xfyoA5eiuo8uP+4v5UeXH/AHF/KgDl6K6jy4/7i/lR5cf9xfyoA5eiuo8uP+4v5UeXH/cX8qAOXorqPLj/ALi/lR5cf9xfyoA5eiuo8uP+4v5UeXH/AHF/KgDl6K6jy4/7i/lR5cf9xfyoA5eiuo8uP+4v5UeXH/cX8qAOXorqPLj/ALi/lR5cf9xfyoA5eiuo8uP+4v5UeXH/AHF/KgDl6K6jy4/7i/lR5cf9xfyoA5eiuo8uP+4v5UeXH/cX8qAOXorqPLj/ALi/lR5cf9xfyoA5eiuo8uP+4v5UeXH/AHF/KgDl6K6jy4/7i/lR5cf9xfyoA5eiuo8uP+4v5UeXH/cX8qAOXorqPLj/ALi/lR5cf9xfyoA5eiuo8uP+4v5UeXH/AHF/KgDl6K6jy4/7i/lR5cf9xfyoA5eiuo8uP+4v5UeXH/cX8qAOXorqPLj/ALi/lR5cf9xfyoA5eiuo8uP+4v5UeXH/AHF/KgDl6K6jy4/7i/lR5cf9xfyoA5eiuo8uP+4v5UeXH/cX8qAOXorqPLj/ALi/lR5cf9xfyoA5eiuo8uP+4v5UeXH/AHF/KgDl6K6jy4/7i/lR5cf9xfyoA5eiuo8uP+4v5UeXH/cX8qAOXorqPLj/ALi/lR5cf9xfyoA5eiuo8uP+4v5UeXH/AHF/KgDl6K6jy4/7i/lR5cf9xfyoA5eiuo8uP+4v5UeXH/cX8qAOXorqPLj/ALi/lR5cf9xfyoAzPD/Sb/gP9aK1FVV+6oH0FFAC0UUUAFFFFABRRRQAUUUUAFFFFABRRRQAUUUUAFFFFABRRRQAUUUUAFFFFABRRRQAUUUUAFFFFABRRRQAUUUUAFFFFABRRRQAUUUUAFFFFABRRRQAUUUUAFFFFABRRRQAUUUUAFFFFABRRRQAUUUUAFFFFABRRRQAUUUUAFFFFABRRRQAUUUUAFFFFABRRRQAUUUUAFFFFABRRRQAUUUUAFFFFABRRRQAUUUUAFFFFABRRRQAUUUUAFYfjPxTpPhPTE1DWJTFA8gjBA/iPStyvHf2sf8Akn1r/wBf8dAHren3cN9Yw3lu26KZA6H1BqesbwN/yJ+lf9eqfyrZ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x39rH/AJJ9a/8AX/HXsVeO/tY/8k+tf+v+OgD0nwN/yJ+lf9eqfyrZrG8Df8ifpX/Xqn8q2a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8d/ax/wCSfWv/AF/x17FXjv7WP/JPrX/r/joA9J8Df8ifpX/Xqn8q2axvA3/In6V/16p/Ktm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MzX9f0jQY45dXvorOOQ7UeRgAT6Zrxb9pXxX4e1zwRbWularbXcy3kblI3BIA717H4y8NaX4r0GfSNVgWWKVflYjlG7EHsa+MviB4P1DwX4il0u/j+XJME4XCyp6j39aaA+p/CHj7wfbeFtNgn1+xjkS3RWUygEHHSu7t5kuIEmjOUcblPqK+Zf2evhaNauovFOvWo/s6Jt1rC6/69h/Ef9kfrX06iqihVUKoGAAOAKQC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R1+/Ol6Pc6gIxJ5CbtpOM81erE8ef8AIn6n/wBcDSk7JgcOPjBakAjSpsGj/hcFr/0Cpq8ki/1Sf7op1fl0uNccpNcsfuf+Zw/WZHrP/C4LX/oFTUf8Lgtf+gVNXk1FL/XbHfyx+5/5h9Zmes/8Lgtf+gVNR/wuC1/6BU1eTUUf67Y7+WP3P/MPrMz1n/hcFr/0CpqP+FwWv/QKmryaij/XbHfyx+5/5h9Zmes/8Lgtf+gVNR/wuC1/6BU1eTUUf67Y7+WP3P8AzD6zM9Z/4XBa/wDQKmo/4XBa/wDQKmryaij/AF2x38sfuf8AmH1mZ6z/AMLgtf8AoFTUf8Lgtf8AoFTV5NRR/rtjv5Y/c/8AMPrMz1n/AIXBa/8AQKmo/wCFwWv/AECpq8moo/12x38sfuf+YfWZnrP/AAuC1/6BU1H/AAuC1/6BU1eTUUf67Y7+WP3P/MPrMz1n/hcFr/0CpqP+FwWv/QKmryaij/XbHfyx+5/5h9Zmes/8Lgtf+gVNR/wuC1/6BU1eTUUf67Y7+WP3P/MPrMz1n/hcFr/0CpqP+FwWv/QKmryaij/XbHfyx+5/5h9Zmes/8Lgtf+gVNR/wuC1/6BU1eTUUf67Y7+WP3P8AzD6zM9Z/4XBa/wDQKmo/4XBa/wDQKmryaij/AF2x38sfuf8AmH1mZ6z/AMLgtf8AoFTUf8Lgtf8AoFTV5NRR/rtjv5Y/c/8AMPrMz1n/AIXBa/8AQKmo/wCFwWv/AECpq8moo/12x38sfuf+YfWZnrP/AAuC1/6BU1H/AAuC1/6BU1eTUUf67Y7+WP3P/MPrMz1n/hcFr/0CpqP+FwWv/QKmryaij/XbHfyx+5/5h9Zmes/8Lgtf+gVNR/wuC1/6BU1eTUUf67Y7+WP3P/MPrMz1n/hcFr/0Cpq5/wAbeL/DPjCzgtta8PyzLDKJEYZDDHbI7GuGoo/12x38sfuf+YfWZnqtr8WNPtbaO2ttFkihjUKiKMBQO1Sf8Lgtf+gVNXk1FH+u2O/lj9z/AMw+szPWf+FwWv8A0CpqP+FwWv8A0Cpq8moo/wBdsd/LH7n/AJh9Zmes/wDC4LX/AKBU1H/C4LX/AKBU1eTUUf67Y7+WP3P/ADD6zM9Z/wCFwWv/AECpqP8AhcFr/wBAqavJqKP9dsd/LH7n/mH1mZ6z/wALgtf+gVNR/wALgtf+gVNXk1FH+u2O/lj9z/zD6zM9Z/4XBa/9Aqaj/hcFr/0Cpq8moo/12x38sfuf+YfWZnrP/C4LX/oFTUf8Lgtf+gVNXk1FH+u2O/lj9z/zD6zM9Z/4XBa/9Aqaj/hcFr/0Cpq8moo/12x38sfuf+YfWZnrP/C4LX/oFTUf8Lgtf+gVNXk1FH+u2O/lj9z/AMw+szPWf+FwWv8A0CpqP+FwWv8A0Cpq8moo/wBdsd/LH7n/AJh9Zmes/wDC4LX/AKBU1H/C4LX/AKBU1eTUUf67Y7+WP3P/ADD6zM9Z/wCFwWv/AECpqP8AhcFr/wBAqavJqKP9dsd/LH7n/mH1mZ6z/wALgtf+gVNR/wALgtf+gVNXk1FH+u2O/lj9z/zD6zM9Z/4XBa/9Aqaj/hcFr/0Cpq8moo/12x38sfuf+YfWZnrP/C4LX/oFTUf8Lgtf+gVNXk1FH+u2O/lj9z/zD6zM9Z/4XBa/9Aqaj/hcFr/0Cpq8moo/12x38sfuf+YfWZnrP/C4LX/oFTUf8Lgtf+gVNXk1FH+u2O/lj9z/AMw+szPWf+FwWv8A0CpqP+FwWv8A0Cpq8moo/wBdsd/LH7n/AJh9Zmes/wDC4LX/AKBU1H/C4LX/AKBU1eTUUf67Y7+WP3P/ADD6zM9Z/wCFwWv/AECpq2vBnxAj8Sa0NOisWh+QuzMe3tXhldv8Ev8Akdj/ANe5/rXq5JxRi8djYUKiSTvt6F068pSSZ7rRRRX3x1hRRRQAUUUUAFFFFABRRRQAUUUUAFFFFABRRRQAUUUUAFFFFABRRRQAUUUUAFFFFABRRRQAUUUUAFFFFABRRRQAUUUUAFFFFABRRRQAUUUUAFFFFABRRRQAUUUUAFFFFABRRRQAUUUUAFFFFABRRRQAUUUUAFFFFABRRRQAUUUUAFFFFABRRRQAUUUUAFFFFABRRRQAUUUUAFFFFABRRRQAUUUUAFFFFABRRRQAUUUUAFFFFABRRRQAUUUUAFFFFABRRRQAUUUUAFFFFABRRRQAViePP+RP1P8A64GtusTx5/yJ+p/9cDUy2YHzXF/qk/3RTqbF/qk/3RTq/n+p8bPJYUV6F4DtdBh8G3+s6xpy3fkSge+Oa0PEfh3TNd8P6ddeG9PjtZrliQp6kDtXtU8iq1MOqsJptrm5db2vbtbc0VJtXPLaKsahZ3NhdyWt3E0UyHDKar14kouLcZKzMwoooqQCiiloASilIIOCCD70YOM4OPXFACUUUUAFFFFABRRRQAUUUUAFFFFABRRRQAUUUUAFFFFABRRRQAUUUUAFFFFABRRRQAUUUUAFFFFABRRRQAUUUUAFFFFABRRRQAUUUUAFFFFABRRRQAUUUUAFFFFABRRRQAUUUUAFFFFABRRRQAUUUUAFFFFABRRRQAUUUUAFFFFABRRRQAV3HwS/5HY/9e5/rXD13HwS/wCR2P8A17n+tfRcKf8AI0p/P8ma0PjR7rRRRX7GeiFFFFABRRRQAUUUUAFFFFABRRRQAUUUUAFFFFABRRRQAUUUUAFFFFABRRRQAUUUUAFFFFABRRRQAUUUUAFFFFABRRRQAUUUUAFFFFABRRRQAUUUUAFFFFABRRRQAUUUUAFFFFABRRRQAUUUUAFFFFABRRRQAUUUUAFFFFABRRRQAUUUUAFFFFABRRRQAUUUUAFFFFABRRRQAUUUUAFFFFABRRRQAUUUUAFFFFABRRRQAUUUUAFFFFABRRRQAUUUUAFFFFABRRRQAUUUUAFFFFABWJ48/wCRP1P/AK4GtusTx5/yJ+p/9cDUy2YHzXF/qk/3RTqbF/qk/wB0U6v5/qfGzyWegeGVD/CvVVYZBuFBH51t61arpPh43Fkl3C1ou+HNyhVD9BzWZ4Ls7q++GeqW9nD503nqVT1xmrHiAalc+F4Vj0iz8+8LRmOKLDxkdea+5oLlwcZcrv7NWaXm/Lu0dK+H5Fb4nQf2voGjeI4YCZp4ts2xc+mP615zXrHhLVPFFjbWOj3Hh/faIRGzMv8AD61xPxIs7ew8YXtvaxiOLduCjoM15Od4aNWCx0bpuykmmtbb+d7EVY3945yrGm2r32oW9nH9+aRUH4nFV66n4dRRQ6lcazdIWttPhaRgOMsQdoB9c142X0Y1sRGM/h3fotX+CMbN6LqT/ETStOtY7O80mNEgx9nm2DjzV6k1U8O+FdXu2s79beMQNKjKHkVS6hucAnPrWxb3Gj654a1bTdNs7yCVD9tH2iYSFj/FtwOOBTfENnqF14p0SWzhlltvLg8lo1O1QMZ56DnNe68HSliI4jl5lJwso6K7vd7bKUWkvM2qRjJOS2S/W35NMztb0O91TxfqFvp9uu2IguSwVUGB3NSeKNLm0rwhpkF1FGs/nvllYNuGTjkVseJIbibS/EMNorPOL1DOiDLMm0enbNYviC3urbwDo0d3G8bec5VX4IGW7dq4K2Hp0sNNqLu4xd+ms46LT9ejLnFKb/7e/Vf18iHw14VudY0O/v40y8Sf6OPOVQzZGc57YzVbTPCusX6SSRwxpGjmPe8qqCw7DJ5qx4Xikm8NeIYoY2kkNsuFUZJ+de1WvFFpe3Xh7QTYwSywRwlGSNCdkuRnIHQ5zW8sJh/q9Or7Nv3Vez3bk1fbpbz3S9eeCTX3nM6lY3Wm3b2l7CYpk6rnP611LC20Pwxpt5FollqLXal5prmMuEPHyjB461U+IBKzaZDMQbqOxjWf1BwOD71L4SuddsHhszp8t7pl5gtC8RaMqe47A1lhKSp4qph4735VKydtevk+rRbShK/S33XRlWGl3mv6hcPp1rHFEG3MNwVIge3NObwzrQ1X+zFs99z5ZkUK4IZPUHpXarb6Xp+ja1Yw2M+oxQ3w3RQN8+3tn1A5qKw1Tzr2OO30u4077Jpk/lCY5Yrt4rpjlWGSgqknzWu7ddG7LSyta17u+poqN3ZvVv8AWxxuqeHNW06CS4uIE8qPb5jJIrbSTgDg1Noum6hHELv+yYbyG4gkMfmkcBVOWAz261b8Ct9ruNQ0VzkahCwTP/PQZK/qa3PMRfEsulW5Ji07S5oeOm7YxJ/Ws8NgKE1GvFtKSdlo9UpN9Nkkun2kRCCk0/P9Vb+vI5bSvC+ralaG7hhjSE52NJIq7j6DJpNJ8M6tqccklvFGsaOY9zyKoZx2GTzWt43tLy8i0iSxgluLL7IFjESFgrZOQcd61BJYx+ENE87RbzUBHvB+ztjy5Ax6jB5qqeW4Z1KkZJpQ01fxa2urRdl9+61Eoptelzgb61nsrmS1uYzHNGcMp7Gu7tEsYU0OyPh2zuor2EmefyiZAc4zu6DFcv40vjqGuy3DWb2bbEUxOcsMKAM12cWqa/Y2nh+30qz86GaDEpMJYYLYOT0HGarKKdKE6ieqUor4b3V5aW6X69SGkqrs9LP84nE63pMlrc381qvmWFvdNAJdw684H5Co4ND1SaW0ijtSWvAWg+YfMB1PtXWeIrFTo+t22lwtKseoo5SIbivytnAHbNOuZb/RT4ckWxknkWzfzYApLFDtyMdjWKyygpc02+X3Nv7y16dH/TNK0LT0Xf8A9Kt+RyOu6NeaNLGl35R8wEqY5Aw469DWvY+Eby88JPq0UYM3mL5YM6BTHzknJ69Kr+LtJsbKCy1DT0nt4bwMfs8/34yMZ/DmprGGSf4fXiwxPKy30TMEUkgfNzxWdHC0o1q9OpD4YtpX21Wt7a6PtsRJJTS6P/JlbTfCWtX9kt1DBGqOP3QeVVMn0BNV7Dw5rF9PcQ29plrZgs+5woQn1zW741s9Ru9Z02bT4ZZbZreMWzRKSq+3HStrW1nuofFCaeDLIBCJhFyWxnd0610vK8Pep7svc5luvest1pp577rUuFNS09PxRyf9g6ppGs2S3GnwXnnyAQoWDJMfTg1FY+H9U1a7uWt7WOCOOQrIS4VEP90ZPNdN4ahmtdG0K3vVZJZNUDwRuMME+XseneqvieC5uvCtuthG80cd7L9pSJSSHzwSB+FFXL6MKXO1JpXfLpfVU+tunN+Gy1GoLlv3/wCD/l9xx+oWk1hey2dwFEsZw21gw/MVXp80MkEpimjaOReqsMEfhTK+clu7Ixe4UUUVIBRRRQAUUUUAFFFFABRRRQAUUUUAFFFFABRRRQAUUUUAFFFFABRRRQAUUUUAFFFFABRRRQAUUUUAFFFFABRRRQAUUUUAFFFFABSgEkADJPAFJTkZkdXU4ZTkGmgNbXfDeraLa29xqFsY45x8pznB9DRoPhvVtbt7ifT7cyJAMsc4yfQVe8WeMtR8Rada2V0kaJDy+0Y3t60eEvGWo+HLC6s7VI3Sbldwzsb1r2PZ5Z9c5eaXsrb9b2/zLtDm8jn7W1uLq8js4Ii88jiNUHUtnGKu+IdD1HQbxbXUYfLdlDLzkEVBp2oXNjqkWpQMPPjk8wE9Cc55rS8ZeJrzxNex3F0ixrEm1EXt6muOEcL9Wm5N+0urLpbqSuW3mYNdx8Ev+R2P/Xuf61w9dx8Ev+R2P/Xuf616vCn/ACNKfz/JmlD40e60UUV+xnohRRRQAUUUUAFFFFABRRRQAUUUUAFFFFABRRRQAUUUUAFFFFABRRRQAUUUUAFFFFABRRRQAUUUUAFFFFABRRRQAUUUUAFFFFABRRRQAUUUUAFFFFABRRRQAUUUUAFFFFABRRRQAUUUUAFFFFABRRRQAUUUUAFFFFABRRRQAUUUUAFFFFABRRRQAUUUUAFFFFABRRRQAUUUUAFFFFABRRRQAUUUUAFFFFABRRRQAUUUUAFFFFABRRRQAUUUUAFFFFABRRRQAUUUUAFFFFABRRRQAViePP8AkT9T/wCuBrbrE8ef8ifqf/XA1MtmB81xf6pP90U6mxf6pP8AdFOr+f6nxs8lmtofiDVdHRorG7eKJ2BdQetel6xrenWHgix1Swu2N3kmEFsnefvZrx6nmSRo1jZ2KLkqpPAr1cDnFbCU5097qy/u67ouNRxTR1f/AAsbxV/z+J/3xXN6rf3Wp30l7eSeZNIcsaq0VxV8ficRHlq1HJebJcpPdhU0dzcRwSQRzyJFJjeitgNjpkVDRXKpNbMRLbXFxbOXt5pIWIKko2CQeoq9a69rNrZ/ZLfUrmKHPCrIRt+npWZRWkK9Wn8MmvmCdi9Z6vqdpeNeW99Ok78O4c5Ye/rTL/UtQ1A/6bez3GDkCRyQD7VUopOtUcORydu3QLstabqF7ps5msbmSByNpKNjI9DViw17WLEyfZdRuIxISzgOcEnv9azaKqGIrQtyyat59wTaJLiaa4maa4leWVjlnc5JPua0bTxFrlrZ/ZLfVLqOEDaqiQ/KPQelZVFKnWqU23CTV+wXd7lzT9U1GwuWuLO8mhlc/OyuRv8Ar60tzq2p3Ny1xNf3DyshQuXOdp/h+ntVKij29TlUOZ2XS4033JIJpreZZoJXilU5V0OCD6g09Lu6SZ51uJVlcEO4blgeuTUFFSpyVrMRpafrusafbtb2eoXEMTfwK5AHuPSk07XNW08SLZ6hcRCQkuFc4JPf61nUVqsVXVrTemi1ewXZJczzXM7T3MzzSv8Aedzkn6mrsGu63b24t4NXvYoVGBGkxCgfSs6is4VqkL8smrhd3uXdO1bUtOmeayvJoXk++VYjd9fWnjW9YF4t5/ad0Z0BCyGQ5APUVn0VUcTWiklJ2W2uwXLepajfalOJr66luHHQu2do9BS6fqeoaesq2d3LAsq7XCMQGqnRUqrUUnJSd31Hd3uadlr2s2VqbW11K5ihPRVkIC/T0rQ0HWWsNB1Ty7yWK+leJo2Unc2Cc81zlFdNHH16TbUm9Glq9E+wRk015F281bUru8W8uL6eSdCCjlzlPp6U/TtZ1TT5Hks76eIyHL4c4Y+p9az6KwjiKsZcyk7+vfcV2S3VxPdXD3FzM80znLO5yT+NRUUVk227sAooopAFFFFABRRRQAUUUUAFFFFABRRRQAUUUUAFFFFABRRRQAUUUUAFFFFABRRRQAUUUUAFFFFABRRRQAUUUUAFFFFABRRRQAUUUUAFFFFABRRRQAUUUUAFdx8Ev+R2P/Xuf61w9dx8Ev8Akdj/ANe5/rX0XCn/ACNKfz/JmtD40e60UUV+xnohRRRQAUUUUAFFFFABRRRQAUUUUAFFFFABRRRQAUUUUAFFFFABRRRQAUUUUAFFFFABRRRQAUUUUAFFFFABRRRQAUUUUAFFFFABRRRQAUUUUAFFFFABRRRQAUUUUAFFFFABRRRQAUUUUAFFFFABRRRQAUUUUAFFFFABRRRQAUUUUAFFFFABRRRQAUUUUAFFFFABRRRQAUUUUAFFFFABRRRQAUUUUAFFFFABRRRQAUUUUAFFFFABRRRQAUUUUAFFFFABRRRQAUUUUAFFFFABRRRQAViePP8AkT9T/wCuBrbrJ8Y28134Zv7a3jaSWSLaigck5pS2YHzNF/qk/wB0U6umT4f+LVQL/Zy8DHU0v/Cv/Fv/AEDl/M1+Nz4azNybVJ/ged7GfY5iiun/AOFf+Lf+gcv5mj/hX/i3/oHL+Zqf9Wc0/wCfT/AXsZ9jmKK6f/hX/i3/AKBy/maP+Ff+Lf8AoHL+Zo/1ZzT/AJ9P8A9jPscxRXT/APCv/Fv/AEDl/M0f8K/8W/8AQOX8zR/qzmn/AD6f4B7GfY5iiun/AOFf+Lf+gcv5mj/hX/i3/oHL+Zo/1ZzT/n0/wD2M+xzFFdP/AMK/8W/9A5fzNH/Cv/Fv/QOX8zR/qzmn/Pp/gHsZ9jmKK6f/AIV/4t/6By/maP8AhX/i3/oHL+Zo/wBWc0/59P8AAPYz7HMUV0//AAr/AMW/9A5fzNH/AAr/AMW/9A5fzNH+rOaf8+n+Aexn2OYorp/+Ff8Ai3/oHL+Zo/4V/wCLf+gcv5mj/VnNP+fT/APYz7HMUV0//Cv/ABb/ANA5fzNH/Cv/ABb/ANA5fzNH+rOaf8+n+Aexn2OYorp/+Ff+Lf8AoHL+Zo/4V/4t/wCgcv5mj/VnNP8An0/wD2M+xzFFdP8A8K/8W/8AQOX8zR/wr/xb/wBA5fzNH+rOaf8APp/gHsZ9jmKK6f8A4V/4t/6By/maP+Ff+Lf+gcv5mj/VnNP+fT/APYz7HMUV0/8Awr/xb/0Dl/M0f8K/8W/9A5fzNH+rOaf8+n+Aexn2OYorp/8AhX/i3/oHL+Zo/wCFf+Lf+gcv5mj/AFZzT/n0/wAA9jPscxRXT/8ACv8Axb/0Dl/M0f8ACv8Axb/0Dl/M0f6s5p/z6f4B7GfY5iiun/4V/wCLf+gcv5mj/hX/AIt/6By/maP9Wc0/59P8A9jPscxRXT/8K/8AFv8A0Dl/M0f8K/8AFv8A0Dl/M0f6s5p/z6f4B7GfY5iiun/4V/4t/wCgcv5mj/hX/i3/AKBy/maP9Wc0/wCfT/APYz7HMUV0/wDwr/xb/wBA5fzNH/Cv/Fv/AEDl/M0f6s5p/wA+n+Aexn2OYorp/wDhX/i3/oHL+Zo/4V/4t/6By/maP9Wc0/59P8A9jPscxRXT/wDCv/Fv/QOX8zR/wr/xb/0Dl/M0f6s5p/z6f4B7GfY5iiun/wCFf+Lf+gcv5mj/AIV/4t/6By/maP8AVnNP+fT/AAD2M+xzFFdP/wAK/wDFv/QOX8zR/wAK/wDFv/QOX8zR/qzmn/Pp/gHsZ9jmKK6f/hX/AIt/6By/maP+Ff8Ai3/oHL+Zo/1ZzT/n0/wD2M+xzFFdP/wr/wAW/wDQOX8zR/wr/wAW/wDQOX8zR/qzmn/Pp/gHsZ9jmKK6f/hX/i3/AKBy/maP+Ff+Lf8AoHL+Zo/1ZzT/AJ9P8A9jPscxRXT/APCv/Fv/AEDl/M0f8K/8W/8AQOX8zR/qzmn/AD6f4B7GfY5iiun/AOFf+Lf+gcv5mj/hX/i3/oHL+Zo/1ZzT/n0/wD2M+xzFFdP/AMK/8W/9A5fzNH/Cv/Fv/QOX8zR/qzmn/Pp/gHsZ9jmKK6f/AIV/4t/6By/maP8AhX/i3/oHL+Zo/wBWc0/59P8AAPYz7HMUV0//AAr/AMW/9A5fzNH/AAr/AMW/9A5fzNH+rOaf8+n+Aexn2OYorp/+Ff8Ai3/oHL+Zo/4V/wCLf+gcv5mj/VnNP+fT/APYz7HMUV0//Cv/ABb/ANA5fzNH/Cv/ABb/ANA5fzNH+rOaf8+n+Aexn2OYorp/+Ff+Lf8AoHL+Zo/4V/4t/wCgcv5mj/VnNP8An0/wD2M+xzFFdP8A8K/8W/8AQOX8zR/wr/xb/wBA5fzNH+rOaf8APp/gHsZ9jmKK6f8A4V/4t/6By/maP+Ff+Lf+gcv5mj/VnNP+fT/APYz7HMUV0/8Awr/xb/0Dl/M0f8K/8W/9A5fzNH+rOaf8+n+Aexn2OYorp/8AhX/i3/oHL+Zo/wCFf+Lf+gcv5mj/AFZzT/n0/wAA9jPscxXcfBL/AJHY/wDXuf61nf8ACv8Axb/0Dl/M11fws8K69o3ioXepWZjhaIpuHIB5617XD2R4/C5hCrWptRV9fka0aUozTaPW6KKK/TTt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Z"/>
          <p:cNvSpPr>
            <a:spLocks noChangeAspect="1" noChangeArrowheads="1"/>
          </p:cNvSpPr>
          <p:nvPr/>
        </p:nvSpPr>
        <p:spPr bwMode="auto">
          <a:xfrm>
            <a:off x="1" y="48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586" y="487"/>
            <a:ext cx="8738415" cy="6857027"/>
          </a:xfrm>
          <a:prstGeom prst="rect">
            <a:avLst/>
          </a:prstGeom>
          <a:effectLst/>
        </p:spPr>
      </p:pic>
      <p:sp>
        <p:nvSpPr>
          <p:cNvPr id="10" name="Title 1">
            <a:extLst>
              <a:ext uri="{FF2B5EF4-FFF2-40B4-BE49-F238E27FC236}">
                <a16:creationId xmlns:a16="http://schemas.microsoft.com/office/drawing/2014/main" id="{8CE172A1-A032-43F6-A9B5-1FF05E2E542A}"/>
              </a:ext>
            </a:extLst>
          </p:cNvPr>
          <p:cNvSpPr>
            <a:spLocks noGrp="1"/>
          </p:cNvSpPr>
          <p:nvPr>
            <p:ph type="title"/>
          </p:nvPr>
        </p:nvSpPr>
        <p:spPr>
          <a:xfrm>
            <a:off x="298809" y="2524167"/>
            <a:ext cx="3959473" cy="1809667"/>
          </a:xfrm>
        </p:spPr>
        <p:txBody>
          <a:bodyPr/>
          <a:lstStyle/>
          <a:p>
            <a:r>
              <a:rPr lang="en-NZ" sz="4704">
                <a:solidFill>
                  <a:srgbClr val="0078D7"/>
                </a:solidFill>
              </a:rPr>
              <a:t>Logic Apps</a:t>
            </a:r>
            <a:br>
              <a:rPr lang="en-NZ" sz="4704">
                <a:solidFill>
                  <a:srgbClr val="0078D7"/>
                </a:solidFill>
              </a:rPr>
            </a:br>
            <a:endParaRPr lang="en-US">
              <a:solidFill>
                <a:srgbClr val="0078D7"/>
              </a:solidFill>
            </a:endParaRPr>
          </a:p>
        </p:txBody>
      </p:sp>
      <p:pic>
        <p:nvPicPr>
          <p:cNvPr id="11" name="Picture 10"/>
          <p:cNvPicPr>
            <a:picLocks noChangeAspect="1"/>
          </p:cNvPicPr>
          <p:nvPr/>
        </p:nvPicPr>
        <p:blipFill>
          <a:blip r:embed="rId4"/>
          <a:stretch>
            <a:fillRect/>
          </a:stretch>
        </p:blipFill>
        <p:spPr>
          <a:xfrm>
            <a:off x="4703373" y="821757"/>
            <a:ext cx="6568080" cy="1277952"/>
          </a:xfrm>
          <a:prstGeom prst="rect">
            <a:avLst/>
          </a:prstGeom>
        </p:spPr>
      </p:pic>
      <p:pic>
        <p:nvPicPr>
          <p:cNvPr id="12" name="Picture 11"/>
          <p:cNvPicPr>
            <a:picLocks noChangeAspect="1"/>
          </p:cNvPicPr>
          <p:nvPr/>
        </p:nvPicPr>
        <p:blipFill>
          <a:blip r:embed="rId5"/>
          <a:stretch>
            <a:fillRect/>
          </a:stretch>
        </p:blipFill>
        <p:spPr>
          <a:xfrm>
            <a:off x="736603" y="3626993"/>
            <a:ext cx="1726849" cy="906596"/>
          </a:xfrm>
          <a:prstGeom prst="rect">
            <a:avLst/>
          </a:prstGeom>
        </p:spPr>
      </p:pic>
      <p:sp>
        <p:nvSpPr>
          <p:cNvPr id="14" name="Rectangle 13"/>
          <p:cNvSpPr/>
          <p:nvPr/>
        </p:nvSpPr>
        <p:spPr bwMode="auto">
          <a:xfrm>
            <a:off x="4585510" y="743776"/>
            <a:ext cx="6772987" cy="1435364"/>
          </a:xfrm>
          <a:prstGeom prst="rect">
            <a:avLst/>
          </a:prstGeom>
          <a:noFill/>
          <a:ln w="57150">
            <a:solidFill>
              <a:srgbClr val="702F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6347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3C65ED-ECF2-473E-8147-8D67B67CA088}"/>
              </a:ext>
            </a:extLst>
          </p:cNvPr>
          <p:cNvSpPr txBox="1"/>
          <p:nvPr/>
        </p:nvSpPr>
        <p:spPr>
          <a:xfrm>
            <a:off x="297028" y="248198"/>
            <a:ext cx="8192371" cy="1539780"/>
          </a:xfrm>
          <a:prstGeom prst="rect">
            <a:avLst/>
          </a:prstGeom>
          <a:noFill/>
        </p:spPr>
        <p:txBody>
          <a:bodyPr wrap="none" rtlCol="0">
            <a:spAutoFit/>
          </a:bodyPr>
          <a:lstStyle/>
          <a:p>
            <a:pPr lvl="0"/>
            <a:r>
              <a:rPr lang="en-US" sz="4703" spc="-147">
                <a:ln w="3175">
                  <a:noFill/>
                </a:ln>
                <a:gradFill>
                  <a:gsLst>
                    <a:gs pos="1250">
                      <a:srgbClr val="0078D7"/>
                    </a:gs>
                    <a:gs pos="100000">
                      <a:srgbClr val="0078D7"/>
                    </a:gs>
                  </a:gsLst>
                  <a:lin ang="5400000" scaled="0"/>
                </a:gradFill>
                <a:cs typeface="Segoe UI" pitchFamily="34" charset="0"/>
              </a:rPr>
              <a:t>Durable Functions</a:t>
            </a:r>
            <a:r>
              <a:rPr lang="en-US" sz="4703" spc="-147">
                <a:ln w="3175">
                  <a:noFill/>
                </a:ln>
                <a:gradFill>
                  <a:gsLst>
                    <a:gs pos="1250">
                      <a:srgbClr val="505050"/>
                    </a:gs>
                    <a:gs pos="100000">
                      <a:srgbClr val="505050"/>
                    </a:gs>
                  </a:gsLst>
                  <a:lin ang="5400000" scaled="0"/>
                </a:gradFill>
                <a:latin typeface="Segoe UI Light"/>
                <a:cs typeface="Segoe UI" pitchFamily="34" charset="0"/>
              </a:rPr>
              <a:t> vs </a:t>
            </a:r>
            <a:r>
              <a:rPr lang="en-US" sz="4703" spc="-147">
                <a:ln w="3175">
                  <a:noFill/>
                </a:ln>
                <a:gradFill>
                  <a:gsLst>
                    <a:gs pos="1250">
                      <a:srgbClr val="0078D7"/>
                    </a:gs>
                    <a:gs pos="100000">
                      <a:srgbClr val="0078D7"/>
                    </a:gs>
                  </a:gsLst>
                  <a:lin ang="5400000" scaled="0"/>
                </a:gradFill>
                <a:cs typeface="Segoe UI" pitchFamily="34" charset="0"/>
              </a:rPr>
              <a:t>Logic Apps</a:t>
            </a:r>
            <a:endParaRPr lang="en-US" sz="4703" spc="-147">
              <a:ln w="3175">
                <a:noFill/>
              </a:ln>
              <a:gradFill>
                <a:gsLst>
                  <a:gs pos="1250">
                    <a:srgbClr val="505050"/>
                  </a:gs>
                  <a:gs pos="100000">
                    <a:srgbClr val="505050"/>
                  </a:gs>
                </a:gsLst>
                <a:lin ang="5400000" scaled="0"/>
              </a:gradFill>
              <a:cs typeface="Segoe UI" pitchFamily="34" charset="0"/>
            </a:endParaRPr>
          </a:p>
          <a:p>
            <a:pPr lvl="0"/>
            <a:endParaRPr lang="en-US" sz="4703" spc="-147">
              <a:ln w="3175">
                <a:noFill/>
              </a:ln>
              <a:gradFill>
                <a:gsLst>
                  <a:gs pos="1250">
                    <a:srgbClr val="505050"/>
                  </a:gs>
                  <a:gs pos="100000">
                    <a:srgbClr val="505050"/>
                  </a:gs>
                </a:gsLst>
                <a:lin ang="5400000" scaled="0"/>
              </a:gradFill>
              <a:latin typeface="Segoe UI Light"/>
              <a:cs typeface="Segoe U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205566223"/>
              </p:ext>
            </p:extLst>
          </p:nvPr>
        </p:nvGraphicFramePr>
        <p:xfrm>
          <a:off x="1203657" y="2717951"/>
          <a:ext cx="10132146" cy="3649480"/>
        </p:xfrm>
        <a:graphic>
          <a:graphicData uri="http://schemas.openxmlformats.org/drawingml/2006/table">
            <a:tbl>
              <a:tblPr firstRow="1" bandRow="1">
                <a:tableStyleId>{8799B23B-EC83-4686-B30A-512413B5E67A}</a:tableStyleId>
              </a:tblPr>
              <a:tblGrid>
                <a:gridCol w="5066073">
                  <a:extLst>
                    <a:ext uri="{9D8B030D-6E8A-4147-A177-3AD203B41FA5}">
                      <a16:colId xmlns:a16="http://schemas.microsoft.com/office/drawing/2014/main" val="20000"/>
                    </a:ext>
                  </a:extLst>
                </a:gridCol>
                <a:gridCol w="5066073">
                  <a:extLst>
                    <a:ext uri="{9D8B030D-6E8A-4147-A177-3AD203B41FA5}">
                      <a16:colId xmlns:a16="http://schemas.microsoft.com/office/drawing/2014/main" val="20001"/>
                    </a:ext>
                  </a:extLst>
                </a:gridCol>
              </a:tblGrid>
              <a:tr h="542591">
                <a:tc gridSpan="2">
                  <a:txBody>
                    <a:bodyPr/>
                    <a:lstStyle/>
                    <a:p>
                      <a:pPr algn="ctr"/>
                      <a:r>
                        <a:rPr lang="en-US" sz="1800" b="1">
                          <a:solidFill>
                            <a:schemeClr val="bg1"/>
                          </a:solidFill>
                        </a:rPr>
                        <a:t>Both allow implementing advanced</a:t>
                      </a:r>
                      <a:r>
                        <a:rPr lang="en-US" sz="1800" b="1" baseline="0">
                          <a:solidFill>
                            <a:schemeClr val="bg1"/>
                          </a:solidFill>
                        </a:rPr>
                        <a:t> workflow patterns.</a:t>
                      </a:r>
                      <a:endParaRPr lang="en-US" sz="1800" b="1">
                        <a:solidFill>
                          <a:schemeClr val="bg1"/>
                        </a:solidFill>
                      </a:endParaRPr>
                    </a:p>
                  </a:txBody>
                  <a:tcPr marL="89642" marR="89642" marT="44821" marB="44821" anchor="ctr">
                    <a:solidFill>
                      <a:schemeClr val="bg1">
                        <a:lumMod val="20000"/>
                        <a:lumOff val="80000"/>
                      </a:schemeClr>
                    </a:solidFill>
                  </a:tcPr>
                </a:tc>
                <a:tc hMerge="1">
                  <a:txBody>
                    <a:bodyPr/>
                    <a:lstStyle/>
                    <a:p>
                      <a:endParaRPr lang="en-US" b="0">
                        <a:solidFill>
                          <a:schemeClr val="bg1"/>
                        </a:solidFill>
                      </a:endParaRPr>
                    </a:p>
                  </a:txBody>
                  <a:tcPr/>
                </a:tc>
                <a:extLst>
                  <a:ext uri="{0D108BD9-81ED-4DB2-BD59-A6C34878D82A}">
                    <a16:rowId xmlns:a16="http://schemas.microsoft.com/office/drawing/2014/main" val="10000"/>
                  </a:ext>
                </a:extLst>
              </a:tr>
              <a:tr h="542591">
                <a:tc>
                  <a:txBody>
                    <a:bodyPr/>
                    <a:lstStyle/>
                    <a:p>
                      <a:pPr algn="ctr"/>
                      <a:r>
                        <a:rPr lang="en-US" sz="1800" b="0">
                          <a:solidFill>
                            <a:schemeClr val="bg1"/>
                          </a:solidFill>
                        </a:rPr>
                        <a:t>C#, F# and JavaScript</a:t>
                      </a:r>
                    </a:p>
                  </a:txBody>
                  <a:tcPr marL="89642" marR="89642" marT="44821" marB="44821" anchor="ctr"/>
                </a:tc>
                <a:tc>
                  <a:txBody>
                    <a:bodyPr/>
                    <a:lstStyle/>
                    <a:p>
                      <a:pPr algn="ctr"/>
                      <a:r>
                        <a:rPr lang="en-US" sz="1800" b="0">
                          <a:solidFill>
                            <a:schemeClr val="bg1"/>
                          </a:solidFill>
                        </a:rPr>
                        <a:t>Visual Designer</a:t>
                      </a:r>
                    </a:p>
                  </a:txBody>
                  <a:tcPr marL="89642" marR="89642" marT="44821" marB="44821" anchor="ctr"/>
                </a:tc>
                <a:extLst>
                  <a:ext uri="{0D108BD9-81ED-4DB2-BD59-A6C34878D82A}">
                    <a16:rowId xmlns:a16="http://schemas.microsoft.com/office/drawing/2014/main" val="10001"/>
                  </a:ext>
                </a:extLst>
              </a:tr>
              <a:tr h="542591">
                <a:tc>
                  <a:txBody>
                    <a:bodyPr/>
                    <a:lstStyle/>
                    <a:p>
                      <a:pPr algn="ctr"/>
                      <a:r>
                        <a:rPr lang="en-US" sz="1800">
                          <a:solidFill>
                            <a:schemeClr val="bg1"/>
                          </a:solidFill>
                        </a:rPr>
                        <a:t>&lt;20 Bindings </a:t>
                      </a:r>
                    </a:p>
                  </a:txBody>
                  <a:tcPr marL="89642" marR="89642" marT="44821" marB="44821" anchor="ctr"/>
                </a:tc>
                <a:tc>
                  <a:txBody>
                    <a:bodyPr/>
                    <a:lstStyle/>
                    <a:p>
                      <a:pPr algn="ctr"/>
                      <a:r>
                        <a:rPr lang="en-US" sz="1800">
                          <a:solidFill>
                            <a:schemeClr val="bg1"/>
                          </a:solidFill>
                        </a:rPr>
                        <a:t>200+ Connectors</a:t>
                      </a:r>
                    </a:p>
                  </a:txBody>
                  <a:tcPr marL="89642" marR="89642" marT="44821" marB="44821" anchor="ctr"/>
                </a:tc>
                <a:extLst>
                  <a:ext uri="{0D108BD9-81ED-4DB2-BD59-A6C34878D82A}">
                    <a16:rowId xmlns:a16="http://schemas.microsoft.com/office/drawing/2014/main" val="10002"/>
                  </a:ext>
                </a:extLst>
              </a:tr>
              <a:tr h="542591">
                <a:tc>
                  <a:txBody>
                    <a:bodyPr/>
                    <a:lstStyle/>
                    <a:p>
                      <a:pPr algn="ctr"/>
                      <a:r>
                        <a:rPr lang="en-US" sz="1800">
                          <a:solidFill>
                            <a:schemeClr val="bg1"/>
                          </a:solidFill>
                        </a:rPr>
                        <a:t>Portable</a:t>
                      </a:r>
                      <a:r>
                        <a:rPr lang="en-US" sz="1800" baseline="0">
                          <a:solidFill>
                            <a:schemeClr val="bg1"/>
                          </a:solidFill>
                        </a:rPr>
                        <a:t> runtime</a:t>
                      </a:r>
                      <a:endParaRPr lang="en-US" sz="1800">
                        <a:solidFill>
                          <a:schemeClr val="bg1"/>
                        </a:solidFill>
                      </a:endParaRPr>
                    </a:p>
                  </a:txBody>
                  <a:tcPr marL="89642" marR="89642" marT="44821" marB="44821" anchor="ctr"/>
                </a:tc>
                <a:tc>
                  <a:txBody>
                    <a:bodyPr/>
                    <a:lstStyle/>
                    <a:p>
                      <a:pPr algn="ctr"/>
                      <a:r>
                        <a:rPr lang="en-US" sz="1800">
                          <a:solidFill>
                            <a:schemeClr val="bg1"/>
                          </a:solidFill>
                        </a:rPr>
                        <a:t>Runs only on Azure</a:t>
                      </a:r>
                    </a:p>
                  </a:txBody>
                  <a:tcPr marL="89642" marR="89642" marT="44821" marB="44821" anchor="ctr"/>
                </a:tc>
                <a:extLst>
                  <a:ext uri="{0D108BD9-81ED-4DB2-BD59-A6C34878D82A}">
                    <a16:rowId xmlns:a16="http://schemas.microsoft.com/office/drawing/2014/main" val="10003"/>
                  </a:ext>
                </a:extLst>
              </a:tr>
              <a:tr h="936525">
                <a:tc>
                  <a:txBody>
                    <a:bodyPr/>
                    <a:lstStyle/>
                    <a:p>
                      <a:pPr algn="ctr"/>
                      <a:r>
                        <a:rPr lang="en-US" sz="1800">
                          <a:solidFill>
                            <a:schemeClr val="bg1"/>
                          </a:solidFill>
                        </a:rPr>
                        <a:t>Monitoring based on App Insights and APIs</a:t>
                      </a:r>
                    </a:p>
                  </a:txBody>
                  <a:tcPr marL="89642" marR="89642" marT="44821" marB="44821" anchor="ctr"/>
                </a:tc>
                <a:tc>
                  <a:txBody>
                    <a:bodyPr/>
                    <a:lstStyle/>
                    <a:p>
                      <a:pPr algn="ctr"/>
                      <a:r>
                        <a:rPr lang="en-US" sz="1800">
                          <a:solidFill>
                            <a:schemeClr val="bg1"/>
                          </a:solidFill>
                        </a:rPr>
                        <a:t>Rich monitoring and management tools</a:t>
                      </a:r>
                    </a:p>
                  </a:txBody>
                  <a:tcPr marL="89642" marR="89642" marT="44821" marB="44821" anchor="ctr"/>
                </a:tc>
                <a:extLst>
                  <a:ext uri="{0D108BD9-81ED-4DB2-BD59-A6C34878D82A}">
                    <a16:rowId xmlns:a16="http://schemas.microsoft.com/office/drawing/2014/main" val="10004"/>
                  </a:ext>
                </a:extLst>
              </a:tr>
              <a:tr h="542591">
                <a:tc>
                  <a:txBody>
                    <a:bodyPr/>
                    <a:lstStyle/>
                    <a:p>
                      <a:pPr algn="ctr"/>
                      <a:r>
                        <a:rPr lang="en-US" sz="1800">
                          <a:solidFill>
                            <a:schemeClr val="bg1"/>
                          </a:solidFill>
                        </a:rPr>
                        <a:t>Serverless, dedicated and isolated</a:t>
                      </a:r>
                    </a:p>
                  </a:txBody>
                  <a:tcPr marL="89642" marR="89642" marT="44821" marB="44821" anchor="ctr"/>
                </a:tc>
                <a:tc>
                  <a:txBody>
                    <a:bodyPr/>
                    <a:lstStyle/>
                    <a:p>
                      <a:pPr algn="ctr"/>
                      <a:r>
                        <a:rPr lang="en-US" sz="1800">
                          <a:solidFill>
                            <a:schemeClr val="bg1"/>
                          </a:solidFill>
                        </a:rPr>
                        <a:t>Serverless only</a:t>
                      </a:r>
                    </a:p>
                  </a:txBody>
                  <a:tcPr marL="89642" marR="89642" marT="44821" marB="44821" anchor="ctr"/>
                </a:tc>
                <a:extLst>
                  <a:ext uri="{0D108BD9-81ED-4DB2-BD59-A6C34878D82A}">
                    <a16:rowId xmlns:a16="http://schemas.microsoft.com/office/drawing/2014/main" val="10005"/>
                  </a:ext>
                </a:extLst>
              </a:tr>
            </a:tbl>
          </a:graphicData>
        </a:graphic>
      </p:graphicFrame>
      <p:pic>
        <p:nvPicPr>
          <p:cNvPr id="6" name="Picture 5" descr="Image result for azure functions logo png">
            <a:extLst>
              <a:ext uri="{FF2B5EF4-FFF2-40B4-BE49-F238E27FC236}">
                <a16:creationId xmlns:a16="http://schemas.microsoft.com/office/drawing/2014/main" id="{68EF489F-EFAD-4D84-8BB7-17C288ECBE8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073859" y="1337039"/>
            <a:ext cx="1147282" cy="12231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7625975" y="1489648"/>
            <a:ext cx="1726849" cy="906596"/>
          </a:xfrm>
          <a:prstGeom prst="rect">
            <a:avLst/>
          </a:prstGeom>
        </p:spPr>
      </p:pic>
    </p:spTree>
    <p:extLst>
      <p:ext uri="{BB962C8B-B14F-4D97-AF65-F5344CB8AC3E}">
        <p14:creationId xmlns:p14="http://schemas.microsoft.com/office/powerpoint/2010/main" val="23724696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8080" y="254919"/>
            <a:ext cx="11655840" cy="899665"/>
          </a:xfrm>
        </p:spPr>
        <p:txBody>
          <a:bodyPr/>
          <a:lstStyle/>
          <a:p>
            <a:r>
              <a:rPr lang="en-US"/>
              <a:t>New and Upcoming Features</a:t>
            </a:r>
          </a:p>
        </p:txBody>
      </p:sp>
      <p:grpSp>
        <p:nvGrpSpPr>
          <p:cNvPr id="70" name="Group 69"/>
          <p:cNvGrpSpPr/>
          <p:nvPr/>
        </p:nvGrpSpPr>
        <p:grpSpPr>
          <a:xfrm>
            <a:off x="648861" y="3496832"/>
            <a:ext cx="7145254" cy="538836"/>
            <a:chOff x="459485" y="1210579"/>
            <a:chExt cx="7288531" cy="549641"/>
          </a:xfrm>
        </p:grpSpPr>
        <p:sp>
          <p:nvSpPr>
            <p:cNvPr id="26" name="Content Placeholder 2"/>
            <p:cNvSpPr txBox="1">
              <a:spLocks/>
            </p:cNvSpPr>
            <p:nvPr/>
          </p:nvSpPr>
          <p:spPr>
            <a:xfrm>
              <a:off x="1029716" y="1241050"/>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Rewind orchestrations</a:t>
              </a:r>
            </a:p>
          </p:txBody>
        </p:sp>
        <p:grpSp>
          <p:nvGrpSpPr>
            <p:cNvPr id="2" name="Group 1"/>
            <p:cNvGrpSpPr/>
            <p:nvPr/>
          </p:nvGrpSpPr>
          <p:grpSpPr>
            <a:xfrm>
              <a:off x="459485" y="1210579"/>
              <a:ext cx="549641" cy="549641"/>
              <a:chOff x="451865" y="1195339"/>
              <a:chExt cx="666750" cy="666750"/>
            </a:xfrm>
          </p:grpSpPr>
          <p:sp>
            <p:nvSpPr>
              <p:cNvPr id="27" name="Oval 2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11"/>
              <p:cNvGrpSpPr>
                <a:grpSpLocks noChangeAspect="1"/>
              </p:cNvGrpSpPr>
              <p:nvPr/>
            </p:nvGrpSpPr>
            <p:grpSpPr bwMode="auto">
              <a:xfrm>
                <a:off x="624134" y="1369496"/>
                <a:ext cx="322213" cy="318437"/>
                <a:chOff x="3186" y="2339"/>
                <a:chExt cx="256" cy="253"/>
              </a:xfrm>
            </p:grpSpPr>
            <p:sp>
              <p:nvSpPr>
                <p:cNvPr id="2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9" name="Group 68"/>
          <p:cNvGrpSpPr/>
          <p:nvPr/>
        </p:nvGrpSpPr>
        <p:grpSpPr>
          <a:xfrm>
            <a:off x="648861" y="4608873"/>
            <a:ext cx="7145253" cy="538836"/>
            <a:chOff x="459485" y="1896550"/>
            <a:chExt cx="7288530" cy="549641"/>
          </a:xfrm>
        </p:grpSpPr>
        <p:sp>
          <p:nvSpPr>
            <p:cNvPr id="31" name="Content Placeholder 2"/>
            <p:cNvSpPr txBox="1">
              <a:spLocks/>
            </p:cNvSpPr>
            <p:nvPr/>
          </p:nvSpPr>
          <p:spPr>
            <a:xfrm>
              <a:off x="1029715" y="1927021"/>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Functions CLI integration</a:t>
              </a:r>
            </a:p>
          </p:txBody>
        </p:sp>
        <p:grpSp>
          <p:nvGrpSpPr>
            <p:cNvPr id="36" name="Group 35"/>
            <p:cNvGrpSpPr/>
            <p:nvPr/>
          </p:nvGrpSpPr>
          <p:grpSpPr>
            <a:xfrm>
              <a:off x="459485" y="1896550"/>
              <a:ext cx="549641" cy="549641"/>
              <a:chOff x="451865" y="1195339"/>
              <a:chExt cx="666750" cy="666750"/>
            </a:xfrm>
          </p:grpSpPr>
          <p:sp>
            <p:nvSpPr>
              <p:cNvPr id="37" name="Oval 3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11"/>
              <p:cNvGrpSpPr>
                <a:grpSpLocks noChangeAspect="1"/>
              </p:cNvGrpSpPr>
              <p:nvPr/>
            </p:nvGrpSpPr>
            <p:grpSpPr bwMode="auto">
              <a:xfrm>
                <a:off x="624134" y="1369496"/>
                <a:ext cx="322213" cy="318437"/>
                <a:chOff x="3186" y="2339"/>
                <a:chExt cx="256" cy="253"/>
              </a:xfrm>
            </p:grpSpPr>
            <p:sp>
              <p:nvSpPr>
                <p:cNvPr id="3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8" name="Group 67"/>
          <p:cNvGrpSpPr/>
          <p:nvPr/>
        </p:nvGrpSpPr>
        <p:grpSpPr>
          <a:xfrm>
            <a:off x="648860" y="1265133"/>
            <a:ext cx="8452903" cy="546453"/>
            <a:chOff x="459485" y="2582521"/>
            <a:chExt cx="7194070" cy="557411"/>
          </a:xfrm>
        </p:grpSpPr>
        <p:sp>
          <p:nvSpPr>
            <p:cNvPr id="16" name="Content Placeholder 2"/>
            <p:cNvSpPr txBox="1">
              <a:spLocks/>
            </p:cNvSpPr>
            <p:nvPr/>
          </p:nvSpPr>
          <p:spPr>
            <a:xfrm>
              <a:off x="935255" y="2606095"/>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Functions v2 GA</a:t>
              </a:r>
            </a:p>
          </p:txBody>
        </p:sp>
        <p:grpSp>
          <p:nvGrpSpPr>
            <p:cNvPr id="41" name="Group 40"/>
            <p:cNvGrpSpPr/>
            <p:nvPr/>
          </p:nvGrpSpPr>
          <p:grpSpPr>
            <a:xfrm>
              <a:off x="459485" y="2582521"/>
              <a:ext cx="475770" cy="557411"/>
              <a:chOff x="451865" y="1195338"/>
              <a:chExt cx="577140" cy="676175"/>
            </a:xfrm>
          </p:grpSpPr>
          <p:sp>
            <p:nvSpPr>
              <p:cNvPr id="42" name="Oval 41"/>
              <p:cNvSpPr/>
              <p:nvPr/>
            </p:nvSpPr>
            <p:spPr bwMode="auto">
              <a:xfrm>
                <a:off x="451865" y="1195338"/>
                <a:ext cx="577140" cy="67617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11"/>
              <p:cNvGrpSpPr>
                <a:grpSpLocks noChangeAspect="1"/>
              </p:cNvGrpSpPr>
              <p:nvPr/>
            </p:nvGrpSpPr>
            <p:grpSpPr bwMode="auto">
              <a:xfrm>
                <a:off x="624134" y="1369164"/>
                <a:ext cx="322213" cy="318401"/>
                <a:chOff x="3186" y="2339"/>
                <a:chExt cx="256" cy="253"/>
              </a:xfrm>
            </p:grpSpPr>
            <p:sp>
              <p:nvSpPr>
                <p:cNvPr id="44"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5"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67" name="Group 66"/>
          <p:cNvGrpSpPr/>
          <p:nvPr/>
        </p:nvGrpSpPr>
        <p:grpSpPr>
          <a:xfrm>
            <a:off x="648861" y="2384791"/>
            <a:ext cx="7145254" cy="538836"/>
            <a:chOff x="459485" y="3268492"/>
            <a:chExt cx="7288531" cy="549641"/>
          </a:xfrm>
        </p:grpSpPr>
        <p:sp>
          <p:nvSpPr>
            <p:cNvPr id="21" name="Content Placeholder 2"/>
            <p:cNvSpPr txBox="1">
              <a:spLocks/>
            </p:cNvSpPr>
            <p:nvPr/>
          </p:nvSpPr>
          <p:spPr>
            <a:xfrm>
              <a:off x="1029716" y="3298963"/>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JavaScript support (v2 only)</a:t>
              </a:r>
            </a:p>
          </p:txBody>
        </p:sp>
        <p:grpSp>
          <p:nvGrpSpPr>
            <p:cNvPr id="46" name="Group 45"/>
            <p:cNvGrpSpPr/>
            <p:nvPr/>
          </p:nvGrpSpPr>
          <p:grpSpPr>
            <a:xfrm>
              <a:off x="459485" y="3268492"/>
              <a:ext cx="549641" cy="549641"/>
              <a:chOff x="451865" y="1195339"/>
              <a:chExt cx="666750" cy="666750"/>
            </a:xfrm>
          </p:grpSpPr>
          <p:sp>
            <p:nvSpPr>
              <p:cNvPr id="47" name="Oval 4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11"/>
              <p:cNvGrpSpPr>
                <a:grpSpLocks noChangeAspect="1"/>
              </p:cNvGrpSpPr>
              <p:nvPr/>
            </p:nvGrpSpPr>
            <p:grpSpPr bwMode="auto">
              <a:xfrm>
                <a:off x="624134" y="1369496"/>
                <a:ext cx="322213" cy="318437"/>
                <a:chOff x="3186" y="2339"/>
                <a:chExt cx="256" cy="253"/>
              </a:xfrm>
            </p:grpSpPr>
            <p:sp>
              <p:nvSpPr>
                <p:cNvPr id="4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71" name="Group 70">
            <a:extLst>
              <a:ext uri="{FF2B5EF4-FFF2-40B4-BE49-F238E27FC236}">
                <a16:creationId xmlns:a16="http://schemas.microsoft.com/office/drawing/2014/main" id="{143C74D0-3F41-4A2F-A01E-44DFF77ED786}"/>
              </a:ext>
            </a:extLst>
          </p:cNvPr>
          <p:cNvGrpSpPr/>
          <p:nvPr/>
        </p:nvGrpSpPr>
        <p:grpSpPr>
          <a:xfrm>
            <a:off x="648861" y="5720915"/>
            <a:ext cx="7145253" cy="538836"/>
            <a:chOff x="459485" y="1896550"/>
            <a:chExt cx="7288530" cy="549641"/>
          </a:xfrm>
        </p:grpSpPr>
        <p:sp>
          <p:nvSpPr>
            <p:cNvPr id="72" name="Content Placeholder 2">
              <a:extLst>
                <a:ext uri="{FF2B5EF4-FFF2-40B4-BE49-F238E27FC236}">
                  <a16:creationId xmlns:a16="http://schemas.microsoft.com/office/drawing/2014/main" id="{14383758-BB7B-4AAE-BB8F-AFA904045871}"/>
                </a:ext>
              </a:extLst>
            </p:cNvPr>
            <p:cNvSpPr txBox="1">
              <a:spLocks/>
            </p:cNvSpPr>
            <p:nvPr/>
          </p:nvSpPr>
          <p:spPr>
            <a:xfrm>
              <a:off x="1029715" y="1927021"/>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353">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Performance and reliability improvements</a:t>
              </a:r>
            </a:p>
          </p:txBody>
        </p:sp>
        <p:grpSp>
          <p:nvGrpSpPr>
            <p:cNvPr id="73" name="Group 72">
              <a:extLst>
                <a:ext uri="{FF2B5EF4-FFF2-40B4-BE49-F238E27FC236}">
                  <a16:creationId xmlns:a16="http://schemas.microsoft.com/office/drawing/2014/main" id="{4D4B45B4-0E29-497D-929B-E927EE2B1068}"/>
                </a:ext>
              </a:extLst>
            </p:cNvPr>
            <p:cNvGrpSpPr/>
            <p:nvPr/>
          </p:nvGrpSpPr>
          <p:grpSpPr>
            <a:xfrm>
              <a:off x="459485" y="1896550"/>
              <a:ext cx="549641" cy="549641"/>
              <a:chOff x="451865" y="1195339"/>
              <a:chExt cx="666750" cy="666750"/>
            </a:xfrm>
          </p:grpSpPr>
          <p:sp>
            <p:nvSpPr>
              <p:cNvPr id="74" name="Oval 73">
                <a:extLst>
                  <a:ext uri="{FF2B5EF4-FFF2-40B4-BE49-F238E27FC236}">
                    <a16:creationId xmlns:a16="http://schemas.microsoft.com/office/drawing/2014/main" id="{D49D250B-9268-4652-87C9-B6A138B6C6D7}"/>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11">
                <a:extLst>
                  <a:ext uri="{FF2B5EF4-FFF2-40B4-BE49-F238E27FC236}">
                    <a16:creationId xmlns:a16="http://schemas.microsoft.com/office/drawing/2014/main" id="{3EE24603-EDC5-4D68-AEDA-0B56D1D300FF}"/>
                  </a:ext>
                </a:extLst>
              </p:cNvPr>
              <p:cNvGrpSpPr>
                <a:grpSpLocks noChangeAspect="1"/>
              </p:cNvGrpSpPr>
              <p:nvPr/>
            </p:nvGrpSpPr>
            <p:grpSpPr bwMode="auto">
              <a:xfrm>
                <a:off x="624134" y="1369496"/>
                <a:ext cx="322213" cy="318437"/>
                <a:chOff x="3186" y="2339"/>
                <a:chExt cx="256" cy="253"/>
              </a:xfrm>
            </p:grpSpPr>
            <p:sp>
              <p:nvSpPr>
                <p:cNvPr id="76" name="Line 12">
                  <a:extLst>
                    <a:ext uri="{FF2B5EF4-FFF2-40B4-BE49-F238E27FC236}">
                      <a16:creationId xmlns:a16="http://schemas.microsoft.com/office/drawing/2014/main" id="{0AAF9618-71C8-4439-ACA7-2D6CFECA65BF}"/>
                    </a:ext>
                  </a:extLst>
                </p:cNvPr>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13">
                  <a:extLst>
                    <a:ext uri="{FF2B5EF4-FFF2-40B4-BE49-F238E27FC236}">
                      <a16:creationId xmlns:a16="http://schemas.microsoft.com/office/drawing/2014/main" id="{92F736E8-70C0-4D30-B906-848F458E07DC}"/>
                    </a:ext>
                  </a:extLst>
                </p:cNvPr>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spTree>
    <p:extLst>
      <p:ext uri="{BB962C8B-B14F-4D97-AF65-F5344CB8AC3E}">
        <p14:creationId xmlns:p14="http://schemas.microsoft.com/office/powerpoint/2010/main" val="88880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0-#ppt_w/2"/>
                                          </p:val>
                                        </p:tav>
                                        <p:tav tm="100000">
                                          <p:val>
                                            <p:strVal val="#ppt_x"/>
                                          </p:val>
                                        </p:tav>
                                      </p:tavLst>
                                    </p:anim>
                                    <p:anim calcmode="lin" valueType="num">
                                      <p:cBhvr additive="base">
                                        <p:cTn id="12" dur="500" fill="hold"/>
                                        <p:tgtEl>
                                          <p:spTgt spid="6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15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0-#ppt_w/2"/>
                                          </p:val>
                                        </p:tav>
                                        <p:tav tm="100000">
                                          <p:val>
                                            <p:strVal val="#ppt_x"/>
                                          </p:val>
                                        </p:tav>
                                      </p:tavLst>
                                    </p:anim>
                                    <p:anim calcmode="lin" valueType="num">
                                      <p:cBhvr additive="base">
                                        <p:cTn id="16" dur="500" fill="hold"/>
                                        <p:tgtEl>
                                          <p:spTgt spid="7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20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0-#ppt_w/2"/>
                                          </p:val>
                                        </p:tav>
                                        <p:tav tm="100000">
                                          <p:val>
                                            <p:strVal val="#ppt_x"/>
                                          </p:val>
                                        </p:tav>
                                      </p:tavLst>
                                    </p:anim>
                                    <p:anim calcmode="lin" valueType="num">
                                      <p:cBhvr additive="base">
                                        <p:cTn id="20" dur="500" fill="hold"/>
                                        <p:tgtEl>
                                          <p:spTgt spid="6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25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0-#ppt_w/2"/>
                                          </p:val>
                                        </p:tav>
                                        <p:tav tm="100000">
                                          <p:val>
                                            <p:strVal val="#ppt_x"/>
                                          </p:val>
                                        </p:tav>
                                      </p:tavLst>
                                    </p:anim>
                                    <p:anim calcmode="lin" valueType="num">
                                      <p:cBhvr additive="base">
                                        <p:cTn id="24"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More Information</a:t>
            </a:r>
          </a:p>
        </p:txBody>
      </p:sp>
      <p:sp>
        <p:nvSpPr>
          <p:cNvPr id="4" name="Content Placeholder 3">
            <a:extLst>
              <a:ext uri="{FF2B5EF4-FFF2-40B4-BE49-F238E27FC236}">
                <a16:creationId xmlns:a16="http://schemas.microsoft.com/office/drawing/2014/main" id="{95FFD607-B009-488E-99DD-815487B7CD29}"/>
              </a:ext>
            </a:extLst>
          </p:cNvPr>
          <p:cNvSpPr>
            <a:spLocks noGrp="1"/>
          </p:cNvSpPr>
          <p:nvPr>
            <p:ph idx="1"/>
          </p:nvPr>
        </p:nvSpPr>
        <p:spPr>
          <a:xfrm>
            <a:off x="269243" y="1189178"/>
            <a:ext cx="11653521" cy="5145126"/>
          </a:xfrm>
        </p:spPr>
        <p:txBody>
          <a:bodyPr/>
          <a:lstStyle/>
          <a:p>
            <a:pPr>
              <a:spcAft>
                <a:spcPts val="600"/>
              </a:spcAft>
            </a:pPr>
            <a:r>
              <a:rPr lang="en-US"/>
              <a:t>Documentation: </a:t>
            </a:r>
            <a:r>
              <a:rPr lang="en-US" dirty="0">
                <a:hlinkClick r:id="rId3"/>
              </a:rPr>
              <a:t>https://aka.ms/durablefunctions</a:t>
            </a:r>
            <a:endParaRPr lang="en-US" dirty="0"/>
          </a:p>
          <a:p>
            <a:pPr>
              <a:spcAft>
                <a:spcPts val="600"/>
              </a:spcAft>
            </a:pPr>
            <a:r>
              <a:rPr lang="en-US"/>
              <a:t>GitHub: </a:t>
            </a:r>
            <a:endParaRPr lang="en-US" dirty="0"/>
          </a:p>
          <a:p>
            <a:pPr lvl="1">
              <a:spcAft>
                <a:spcPts val="600"/>
              </a:spcAft>
            </a:pPr>
            <a:r>
              <a:rPr lang="en-US">
                <a:hlinkClick r:id="rId4"/>
              </a:rPr>
              <a:t>https://github.com/Azure/azure-functions-durable-extension</a:t>
            </a:r>
            <a:endParaRPr lang="en-US" dirty="0"/>
          </a:p>
          <a:p>
            <a:pPr lvl="1">
              <a:spcAft>
                <a:spcPts val="600"/>
              </a:spcAft>
            </a:pPr>
            <a:r>
              <a:rPr lang="en-US">
                <a:hlinkClick r:id="rId5"/>
              </a:rPr>
              <a:t>https://github.com/Azure/durabletask/tree/azure-functions</a:t>
            </a:r>
            <a:endParaRPr lang="en-US" dirty="0"/>
          </a:p>
          <a:p>
            <a:pPr>
              <a:spcAft>
                <a:spcPts val="600"/>
              </a:spcAft>
            </a:pPr>
            <a:r>
              <a:rPr lang="en-US"/>
              <a:t>Twitter: </a:t>
            </a:r>
            <a:endParaRPr lang="en-US" dirty="0"/>
          </a:p>
          <a:p>
            <a:pPr lvl="1">
              <a:spcAft>
                <a:spcPts val="600"/>
              </a:spcAft>
            </a:pPr>
            <a:r>
              <a:rPr lang="en-US"/>
              <a:t>@</a:t>
            </a:r>
            <a:r>
              <a:rPr lang="en-US" err="1"/>
              <a:t>AzureFunctions</a:t>
            </a:r>
            <a:endParaRPr lang="en-US" dirty="0"/>
          </a:p>
          <a:p>
            <a:pPr lvl="1">
              <a:spcAft>
                <a:spcPts val="600"/>
              </a:spcAft>
            </a:pPr>
            <a:r>
              <a:rPr lang="en-US"/>
              <a:t>@</a:t>
            </a:r>
            <a:r>
              <a:rPr lang="en-US" err="1"/>
              <a:t>cgillum</a:t>
            </a:r>
            <a:endParaRPr lang="en-US" dirty="0"/>
          </a:p>
          <a:p>
            <a:pPr lvl="1">
              <a:spcAft>
                <a:spcPts val="600"/>
              </a:spcAft>
            </a:pPr>
            <a:r>
              <a:rPr lang="en-US"/>
              <a:t>@</a:t>
            </a:r>
            <a:r>
              <a:rPr lang="en-US" err="1"/>
              <a:t>kashimizMSFT</a:t>
            </a:r>
            <a:endParaRPr lang="en-US" dirty="0"/>
          </a:p>
          <a:p>
            <a:pPr lvl="1">
              <a:spcAft>
                <a:spcPts val="600"/>
              </a:spcAft>
            </a:pPr>
            <a:r>
              <a:rPr lang="en-US"/>
              <a:t>@</a:t>
            </a:r>
            <a:r>
              <a:rPr lang="en-US" err="1"/>
              <a:t>ling_toh</a:t>
            </a:r>
            <a:endParaRPr lang="en-US" dirty="0"/>
          </a:p>
        </p:txBody>
      </p:sp>
    </p:spTree>
    <p:extLst>
      <p:ext uri="{BB962C8B-B14F-4D97-AF65-F5344CB8AC3E}">
        <p14:creationId xmlns:p14="http://schemas.microsoft.com/office/powerpoint/2010/main" val="278519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F0036-D8D1-46B2-BBF0-E79DEFEF87D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5520507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972665" y="3426939"/>
            <a:ext cx="1012747"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PaaS</a:t>
            </a:r>
          </a:p>
        </p:txBody>
      </p:sp>
      <p:sp>
        <p:nvSpPr>
          <p:cNvPr id="28" name="TextBox 27"/>
          <p:cNvSpPr txBox="1"/>
          <p:nvPr/>
        </p:nvSpPr>
        <p:spPr>
          <a:xfrm>
            <a:off x="5128094" y="3426939"/>
            <a:ext cx="921389"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IaaS</a:t>
            </a:r>
          </a:p>
        </p:txBody>
      </p:sp>
      <p:sp>
        <p:nvSpPr>
          <p:cNvPr id="27" name="TextBox 26"/>
          <p:cNvSpPr txBox="1"/>
          <p:nvPr/>
        </p:nvSpPr>
        <p:spPr>
          <a:xfrm>
            <a:off x="399299" y="3426939"/>
            <a:ext cx="2093018"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On-Premises</a:t>
            </a:r>
          </a:p>
        </p:txBody>
      </p:sp>
      <p:sp>
        <p:nvSpPr>
          <p:cNvPr id="2" name="Title 1"/>
          <p:cNvSpPr>
            <a:spLocks noGrp="1"/>
          </p:cNvSpPr>
          <p:nvPr>
            <p:ph type="title" idx="4294967295"/>
          </p:nvPr>
        </p:nvSpPr>
        <p:spPr>
          <a:xfrm>
            <a:off x="254000" y="288925"/>
            <a:ext cx="11938000" cy="900113"/>
          </a:xfrm>
        </p:spPr>
        <p:txBody>
          <a:bodyPr/>
          <a:lstStyle/>
          <a:p>
            <a:r>
              <a:rPr lang="en-US"/>
              <a:t>The “Evolution” of Application Platforms</a:t>
            </a:r>
          </a:p>
        </p:txBody>
      </p:sp>
      <p:cxnSp>
        <p:nvCxnSpPr>
          <p:cNvPr id="11" name="Straight Arrow Connector 10"/>
          <p:cNvCxnSpPr>
            <a:cxnSpLocks/>
          </p:cNvCxnSpPr>
          <p:nvPr/>
        </p:nvCxnSpPr>
        <p:spPr>
          <a:xfrm>
            <a:off x="253518" y="3426982"/>
            <a:ext cx="11756970"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013192" y="33407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541956" y="33407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370151" y="33407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1000603" y="33407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6" name="Group 55"/>
          <p:cNvGrpSpPr/>
          <p:nvPr/>
        </p:nvGrpSpPr>
        <p:grpSpPr>
          <a:xfrm>
            <a:off x="806613" y="2285123"/>
            <a:ext cx="856957" cy="897131"/>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Rectangle 7"/>
              <p:cNvSpPr>
                <a:spLocks noChangeArrowheads="1"/>
              </p:cNvSpPr>
              <p:nvPr/>
            </p:nvSpPr>
            <p:spPr bwMode="auto">
              <a:xfrm>
                <a:off x="42" y="232"/>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ectangle 8"/>
              <p:cNvSpPr>
                <a:spLocks noChangeArrowheads="1"/>
              </p:cNvSpPr>
              <p:nvPr/>
            </p:nvSpPr>
            <p:spPr bwMode="auto">
              <a:xfrm>
                <a:off x="114" y="232"/>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Rectangle 9"/>
              <p:cNvSpPr>
                <a:spLocks noChangeArrowheads="1"/>
              </p:cNvSpPr>
              <p:nvPr/>
            </p:nvSpPr>
            <p:spPr bwMode="auto">
              <a:xfrm>
                <a:off x="42" y="164"/>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Rectangle 10"/>
              <p:cNvSpPr>
                <a:spLocks noChangeArrowheads="1"/>
              </p:cNvSpPr>
              <p:nvPr/>
            </p:nvSpPr>
            <p:spPr bwMode="auto">
              <a:xfrm>
                <a:off x="114" y="164"/>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11"/>
              <p:cNvSpPr>
                <a:spLocks noChangeArrowheads="1"/>
              </p:cNvSpPr>
              <p:nvPr/>
            </p:nvSpPr>
            <p:spPr bwMode="auto">
              <a:xfrm>
                <a:off x="42" y="98"/>
                <a:ext cx="25"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12"/>
              <p:cNvSpPr>
                <a:spLocks noChangeArrowheads="1"/>
              </p:cNvSpPr>
              <p:nvPr/>
            </p:nvSpPr>
            <p:spPr bwMode="auto">
              <a:xfrm>
                <a:off x="114" y="98"/>
                <a:ext cx="26"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13"/>
              <p:cNvSpPr>
                <a:spLocks noChangeArrowheads="1"/>
              </p:cNvSpPr>
              <p:nvPr/>
            </p:nvSpPr>
            <p:spPr bwMode="auto">
              <a:xfrm>
                <a:off x="31" y="12"/>
                <a:ext cx="47" cy="33"/>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7"/>
              <p:cNvSpPr>
                <a:spLocks noChangeArrowheads="1"/>
              </p:cNvSpPr>
              <p:nvPr/>
            </p:nvSpPr>
            <p:spPr bwMode="auto">
              <a:xfrm>
                <a:off x="2879677" y="2829662"/>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8"/>
              <p:cNvSpPr>
                <a:spLocks noChangeArrowheads="1"/>
              </p:cNvSpPr>
              <p:nvPr/>
            </p:nvSpPr>
            <p:spPr bwMode="auto">
              <a:xfrm>
                <a:off x="3084781" y="2829662"/>
                <a:ext cx="74065"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9"/>
              <p:cNvSpPr>
                <a:spLocks noChangeArrowheads="1"/>
              </p:cNvSpPr>
              <p:nvPr/>
            </p:nvSpPr>
            <p:spPr bwMode="auto">
              <a:xfrm>
                <a:off x="2879677" y="3004253"/>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58" name="Group 16"/>
          <p:cNvGrpSpPr>
            <a:grpSpLocks noChangeAspect="1"/>
          </p:cNvGrpSpPr>
          <p:nvPr/>
        </p:nvGrpSpPr>
        <p:grpSpPr bwMode="auto">
          <a:xfrm>
            <a:off x="8163719" y="2414098"/>
            <a:ext cx="663911" cy="767943"/>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Line 19"/>
            <p:cNvSpPr>
              <a:spLocks noChangeShapeType="1"/>
            </p:cNvSpPr>
            <p:nvPr/>
          </p:nvSpPr>
          <p:spPr bwMode="auto">
            <a:xfrm>
              <a:off x="288"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Line 22"/>
            <p:cNvSpPr>
              <a:spLocks noChangeShapeType="1"/>
            </p:cNvSpPr>
            <p:nvPr/>
          </p:nvSpPr>
          <p:spPr bwMode="auto">
            <a:xfrm>
              <a:off x="89"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Line 26"/>
            <p:cNvSpPr>
              <a:spLocks noChangeShapeType="1"/>
            </p:cNvSpPr>
            <p:nvPr/>
          </p:nvSpPr>
          <p:spPr bwMode="auto">
            <a:xfrm>
              <a:off x="189" y="96"/>
              <a:ext cx="0" cy="8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3" name="Group 31"/>
          <p:cNvGrpSpPr>
            <a:grpSpLocks noChangeAspect="1"/>
          </p:cNvGrpSpPr>
          <p:nvPr/>
        </p:nvGrpSpPr>
        <p:grpSpPr bwMode="auto">
          <a:xfrm>
            <a:off x="5330939" y="2578131"/>
            <a:ext cx="515700" cy="539034"/>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Line 33"/>
            <p:cNvSpPr>
              <a:spLocks noChangeShapeType="1"/>
            </p:cNvSpPr>
            <p:nvPr/>
          </p:nvSpPr>
          <p:spPr bwMode="auto">
            <a:xfrm flipH="1">
              <a:off x="191"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Line 34"/>
            <p:cNvSpPr>
              <a:spLocks noChangeShapeType="1"/>
            </p:cNvSpPr>
            <p:nvPr/>
          </p:nvSpPr>
          <p:spPr bwMode="auto">
            <a:xfrm flipH="1">
              <a:off x="157"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Line 35"/>
            <p:cNvSpPr>
              <a:spLocks noChangeShapeType="1"/>
            </p:cNvSpPr>
            <p:nvPr/>
          </p:nvSpPr>
          <p:spPr bwMode="auto">
            <a:xfrm flipH="1">
              <a:off x="54" y="37"/>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36"/>
            <p:cNvSpPr>
              <a:spLocks noChangeArrowheads="1"/>
            </p:cNvSpPr>
            <p:nvPr/>
          </p:nvSpPr>
          <p:spPr bwMode="auto">
            <a:xfrm>
              <a:off x="12" y="93"/>
              <a:ext cx="221" cy="59"/>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Line 37"/>
            <p:cNvSpPr>
              <a:spLocks noChangeShapeType="1"/>
            </p:cNvSpPr>
            <p:nvPr/>
          </p:nvSpPr>
          <p:spPr bwMode="auto">
            <a:xfrm flipH="1">
              <a:off x="191"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Line 38"/>
            <p:cNvSpPr>
              <a:spLocks noChangeShapeType="1"/>
            </p:cNvSpPr>
            <p:nvPr/>
          </p:nvSpPr>
          <p:spPr bwMode="auto">
            <a:xfrm flipH="1">
              <a:off x="157"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Line 39"/>
            <p:cNvSpPr>
              <a:spLocks noChangeShapeType="1"/>
            </p:cNvSpPr>
            <p:nvPr/>
          </p:nvSpPr>
          <p:spPr bwMode="auto">
            <a:xfrm flipH="1">
              <a:off x="54" y="123"/>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40"/>
            <p:cNvSpPr>
              <a:spLocks noChangeArrowheads="1"/>
            </p:cNvSpPr>
            <p:nvPr/>
          </p:nvSpPr>
          <p:spPr bwMode="auto">
            <a:xfrm>
              <a:off x="12" y="178"/>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Line 41"/>
            <p:cNvSpPr>
              <a:spLocks noChangeShapeType="1"/>
            </p:cNvSpPr>
            <p:nvPr/>
          </p:nvSpPr>
          <p:spPr bwMode="auto">
            <a:xfrm flipH="1">
              <a:off x="191"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Line 42"/>
            <p:cNvSpPr>
              <a:spLocks noChangeShapeType="1"/>
            </p:cNvSpPr>
            <p:nvPr/>
          </p:nvSpPr>
          <p:spPr bwMode="auto">
            <a:xfrm flipH="1">
              <a:off x="157"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Line 43"/>
            <p:cNvSpPr>
              <a:spLocks noChangeShapeType="1"/>
            </p:cNvSpPr>
            <p:nvPr/>
          </p:nvSpPr>
          <p:spPr bwMode="auto">
            <a:xfrm flipH="1">
              <a:off x="54" y="208"/>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Line 44"/>
            <p:cNvSpPr>
              <a:spLocks noChangeShapeType="1"/>
            </p:cNvSpPr>
            <p:nvPr/>
          </p:nvSpPr>
          <p:spPr bwMode="auto">
            <a:xfrm flipV="1">
              <a:off x="165" y="127"/>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Line 45"/>
            <p:cNvSpPr>
              <a:spLocks noChangeShapeType="1"/>
            </p:cNvSpPr>
            <p:nvPr/>
          </p:nvSpPr>
          <p:spPr bwMode="auto">
            <a:xfrm flipV="1">
              <a:off x="165" y="42"/>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Line 46"/>
            <p:cNvSpPr>
              <a:spLocks noChangeShapeType="1"/>
            </p:cNvSpPr>
            <p:nvPr/>
          </p:nvSpPr>
          <p:spPr bwMode="auto">
            <a:xfrm flipV="1">
              <a:off x="165" y="212"/>
              <a:ext cx="0" cy="26"/>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0" name="Group 109"/>
          <p:cNvGrpSpPr/>
          <p:nvPr/>
        </p:nvGrpSpPr>
        <p:grpSpPr>
          <a:xfrm>
            <a:off x="10815598" y="2413509"/>
            <a:ext cx="484005" cy="768532"/>
            <a:chOff x="10669874" y="2515906"/>
            <a:chExt cx="669129" cy="883510"/>
          </a:xfrm>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rgbClr val="737373"/>
            </a:solidFill>
            <a:ln w="28575">
              <a:solidFill>
                <a:schemeClr val="bg1"/>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9" name="Group 108"/>
            <p:cNvGrpSpPr/>
            <p:nvPr/>
          </p:nvGrpSpPr>
          <p:grpSpPr>
            <a:xfrm>
              <a:off x="10902006" y="2829852"/>
              <a:ext cx="207305" cy="365835"/>
              <a:chOff x="10949140" y="2845563"/>
              <a:chExt cx="207305" cy="365835"/>
            </a:xfrm>
          </p:grpSpPr>
          <p:sp>
            <p:nvSpPr>
              <p:cNvPr id="106" name="Right Brace 105"/>
              <p:cNvSpPr/>
              <p:nvPr/>
            </p:nvSpPr>
            <p:spPr>
              <a:xfrm>
                <a:off x="11094253"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ight Brace 107"/>
              <p:cNvSpPr/>
              <p:nvPr/>
            </p:nvSpPr>
            <p:spPr>
              <a:xfrm flipH="1">
                <a:off x="10949140"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2" name="TextBox 71"/>
          <p:cNvSpPr txBox="1"/>
          <p:nvPr/>
        </p:nvSpPr>
        <p:spPr>
          <a:xfrm>
            <a:off x="10171754" y="3433818"/>
            <a:ext cx="1838734" cy="615089"/>
          </a:xfrm>
          <a:prstGeom prst="rect">
            <a:avLst/>
          </a:prstGeom>
          <a:noFill/>
        </p:spPr>
        <p:txBody>
          <a:bodyPr wrap="square" lIns="179259" tIns="143407" rIns="179259" bIns="143407" rtlCol="0" anchor="t">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0" b="0" i="0" u="none" strike="noStrike" kern="0" cap="none" spc="0" normalizeH="0" baseline="0" noProof="0">
                <a:ln>
                  <a:noFill/>
                </a:ln>
                <a:gradFill>
                  <a:gsLst>
                    <a:gs pos="1250">
                      <a:srgbClr val="353535"/>
                    </a:gs>
                    <a:gs pos="100000">
                      <a:srgbClr val="353535"/>
                    </a:gs>
                  </a:gsLst>
                  <a:lin ang="5400000" scaled="0"/>
                </a:gradFill>
                <a:effectLst/>
                <a:uLnTx/>
                <a:uFillTx/>
                <a:latin typeface="Segoe UI"/>
                <a:cs typeface="Segoe UI"/>
              </a:rPr>
              <a:t>Serverless</a:t>
            </a:r>
            <a:endPar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sp>
        <p:nvSpPr>
          <p:cNvPr id="94" name="Right Brace 93"/>
          <p:cNvSpPr/>
          <p:nvPr/>
        </p:nvSpPr>
        <p:spPr>
          <a:xfrm rot="5400000">
            <a:off x="8318508" y="824413"/>
            <a:ext cx="328861" cy="6989013"/>
          </a:xfrm>
          <a:prstGeom prst="rightBrace">
            <a:avLst>
              <a:gd name="adj1" fmla="val 146892"/>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50"/>
          <p:cNvSpPr>
            <a:spLocks/>
          </p:cNvSpPr>
          <p:nvPr/>
        </p:nvSpPr>
        <p:spPr bwMode="auto">
          <a:xfrm>
            <a:off x="8017176" y="4794469"/>
            <a:ext cx="857253" cy="5748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50"/>
          <p:cNvSpPr>
            <a:spLocks/>
          </p:cNvSpPr>
          <p:nvPr/>
        </p:nvSpPr>
        <p:spPr bwMode="auto">
          <a:xfrm flipH="1">
            <a:off x="8409140" y="4964964"/>
            <a:ext cx="602346" cy="40392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19050" cap="flat">
            <a:solidFill>
              <a:schemeClr val="accent5"/>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73746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2.08333E-7 2.59259E-6 L 2.08333E-7 0.04352 " pathEditMode="relative" rAng="0" ptsTypes="AA">
                                      <p:cBhvr>
                                        <p:cTn id="17" dur="500" spd="-100000" fill="hold"/>
                                        <p:tgtEl>
                                          <p:spTgt spid="27"/>
                                        </p:tgtEl>
                                        <p:attrNameLst>
                                          <p:attrName>ppt_x</p:attrName>
                                          <p:attrName>ppt_y</p:attrName>
                                        </p:attrNameLst>
                                      </p:cBhvr>
                                      <p:rCtr x="0" y="2176"/>
                                    </p:animMotion>
                                  </p:childTnLst>
                                </p:cTn>
                              </p:par>
                              <p:par>
                                <p:cTn id="18" presetID="10"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42" presetClass="path" presetSubtype="0" decel="100000" fill="hold" nodeType="withEffect">
                                  <p:stCondLst>
                                    <p:cond delay="0"/>
                                  </p:stCondLst>
                                  <p:childTnLst>
                                    <p:animMotion origin="layout" path="M -2.08333E-6 -1.11111E-6 L -2.08333E-6 -0.0544 " pathEditMode="relative" rAng="0" ptsTypes="AA">
                                      <p:cBhvr>
                                        <p:cTn id="22" dur="500" spd="-100000" fill="hold"/>
                                        <p:tgtEl>
                                          <p:spTgt spid="56"/>
                                        </p:tgtEl>
                                        <p:attrNameLst>
                                          <p:attrName>ppt_x</p:attrName>
                                          <p:attrName>ppt_y</p:attrName>
                                        </p:attrNameLst>
                                      </p:cBhvr>
                                      <p:rCtr x="0" y="-2731"/>
                                    </p:animMotion>
                                  </p:childTnLst>
                                </p:cTn>
                              </p:par>
                              <p:par>
                                <p:cTn id="23" presetID="53" presetClass="entr" presetSubtype="16" fill="hold" grpId="0"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grpId="1" nodeType="withEffect">
                                  <p:stCondLst>
                                    <p:cond delay="300"/>
                                  </p:stCondLst>
                                  <p:childTnLst>
                                    <p:animMotion origin="layout" path="M -3.33333E-6 2.59259E-6 L -3.33333E-6 0.04352 " pathEditMode="relative" rAng="0" ptsTypes="AA">
                                      <p:cBhvr>
                                        <p:cTn id="32" dur="500" spd="-100000" fill="hold"/>
                                        <p:tgtEl>
                                          <p:spTgt spid="28"/>
                                        </p:tgtEl>
                                        <p:attrNameLst>
                                          <p:attrName>ppt_x</p:attrName>
                                          <p:attrName>ppt_y</p:attrName>
                                        </p:attrNameLst>
                                      </p:cBhvr>
                                      <p:rCtr x="0" y="2176"/>
                                    </p:animMotion>
                                  </p:childTnLst>
                                </p:cTn>
                              </p:par>
                              <p:par>
                                <p:cTn id="33" presetID="10" presetClass="entr" presetSubtype="0" fill="hold" nodeType="withEffect">
                                  <p:stCondLst>
                                    <p:cond delay="2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42" presetClass="path" presetSubtype="0" decel="100000" fill="hold" nodeType="withEffect">
                                  <p:stCondLst>
                                    <p:cond delay="200"/>
                                  </p:stCondLst>
                                  <p:childTnLst>
                                    <p:animMotion origin="layout" path="M -3.33333E-6 2.22222E-6 L -3.33333E-6 -0.0544 " pathEditMode="relative" rAng="0" ptsTypes="AA">
                                      <p:cBhvr>
                                        <p:cTn id="37" dur="500" spd="-100000" fill="hold"/>
                                        <p:tgtEl>
                                          <p:spTgt spid="73"/>
                                        </p:tgtEl>
                                        <p:attrNameLst>
                                          <p:attrName>ppt_x</p:attrName>
                                          <p:attrName>ppt_y</p:attrName>
                                        </p:attrNameLst>
                                      </p:cBhvr>
                                      <p:rCtr x="0" y="-2731"/>
                                    </p:animMotion>
                                  </p:childTnLst>
                                </p:cTn>
                              </p:par>
                              <p:par>
                                <p:cTn id="38" presetID="53" presetClass="entr" presetSubtype="16" fill="hold" grpId="0" nodeType="withEffect">
                                  <p:stCondLst>
                                    <p:cond delay="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500"/>
                                  </p:stCondLst>
                                  <p:childTnLst>
                                    <p:animMotion origin="layout" path="M -2.70833E-6 2.59259E-6 L -2.70833E-6 0.04352 " pathEditMode="relative" rAng="0" ptsTypes="AA">
                                      <p:cBhvr>
                                        <p:cTn id="47" dur="500" spd="-100000" fill="hold"/>
                                        <p:tgtEl>
                                          <p:spTgt spid="29"/>
                                        </p:tgtEl>
                                        <p:attrNameLst>
                                          <p:attrName>ppt_x</p:attrName>
                                          <p:attrName>ppt_y</p:attrName>
                                        </p:attrNameLst>
                                      </p:cBhvr>
                                      <p:rCtr x="0" y="2176"/>
                                    </p:animMotion>
                                  </p:childTnLst>
                                </p:cTn>
                              </p:par>
                              <p:par>
                                <p:cTn id="48" presetID="10" presetClass="entr" presetSubtype="0" fill="hold" nodeType="withEffect">
                                  <p:stCondLst>
                                    <p:cond delay="4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42" presetClass="path" presetSubtype="0" decel="100000" fill="hold" nodeType="withEffect">
                                  <p:stCondLst>
                                    <p:cond delay="400"/>
                                  </p:stCondLst>
                                  <p:childTnLst>
                                    <p:animMotion origin="layout" path="M 5E-6 -3.7037E-7 L 5E-6 -0.0544 " pathEditMode="relative" rAng="0" ptsTypes="AA">
                                      <p:cBhvr>
                                        <p:cTn id="52" dur="500" spd="-100000" fill="hold"/>
                                        <p:tgtEl>
                                          <p:spTgt spid="58"/>
                                        </p:tgtEl>
                                        <p:attrNameLst>
                                          <p:attrName>ppt_x</p:attrName>
                                          <p:attrName>ppt_y</p:attrName>
                                        </p:attrNameLst>
                                      </p:cBhvr>
                                      <p:rCtr x="0" y="-2731"/>
                                    </p:animMotion>
                                  </p:childTnLst>
                                </p:cTn>
                              </p:par>
                              <p:par>
                                <p:cTn id="53" presetID="53" presetClass="entr" presetSubtype="16"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10" presetClass="entr" presetSubtype="0" fill="hold" nodeType="withEffect">
                                  <p:stCondLst>
                                    <p:cond delay="800"/>
                                  </p:stCondLst>
                                  <p:childTnLst>
                                    <p:set>
                                      <p:cBhvr>
                                        <p:cTn id="59" dur="1" fill="hold">
                                          <p:stCondLst>
                                            <p:cond delay="0"/>
                                          </p:stCondLst>
                                        </p:cTn>
                                        <p:tgtEl>
                                          <p:spTgt spid="110"/>
                                        </p:tgtEl>
                                        <p:attrNameLst>
                                          <p:attrName>style.visibility</p:attrName>
                                        </p:attrNameLst>
                                      </p:cBhvr>
                                      <p:to>
                                        <p:strVal val="visible"/>
                                      </p:to>
                                    </p:set>
                                    <p:animEffect transition="in" filter="fade">
                                      <p:cBhvr>
                                        <p:cTn id="60" dur="500"/>
                                        <p:tgtEl>
                                          <p:spTgt spid="110"/>
                                        </p:tgtEl>
                                      </p:cBhvr>
                                    </p:animEffect>
                                  </p:childTnLst>
                                </p:cTn>
                              </p:par>
                              <p:par>
                                <p:cTn id="61" presetID="42" presetClass="path" presetSubtype="0" decel="100000" fill="hold" nodeType="withEffect">
                                  <p:stCondLst>
                                    <p:cond delay="800"/>
                                  </p:stCondLst>
                                  <p:childTnLst>
                                    <p:animMotion origin="layout" path="M -1.04167E-6 -3.7037E-7 L -1.04167E-6 -0.0544 " pathEditMode="relative" rAng="0" ptsTypes="AA">
                                      <p:cBhvr>
                                        <p:cTn id="62" dur="500" spd="-100000" fill="hold"/>
                                        <p:tgtEl>
                                          <p:spTgt spid="110"/>
                                        </p:tgtEl>
                                        <p:attrNameLst>
                                          <p:attrName>ppt_x</p:attrName>
                                          <p:attrName>ppt_y</p:attrName>
                                        </p:attrNameLst>
                                      </p:cBhvr>
                                      <p:rCtr x="0" y="-2731"/>
                                    </p:animMotion>
                                  </p:childTnLst>
                                </p:cTn>
                              </p:par>
                              <p:par>
                                <p:cTn id="63" presetID="10" presetClass="entr" presetSubtype="0" fill="hold" grpId="0" nodeType="withEffect">
                                  <p:stCondLst>
                                    <p:cond delay="500"/>
                                  </p:stCondLst>
                                  <p:childTnLst>
                                    <p:set>
                                      <p:cBhvr>
                                        <p:cTn id="64" dur="1" fill="hold">
                                          <p:stCondLst>
                                            <p:cond delay="0"/>
                                          </p:stCondLst>
                                        </p:cTn>
                                        <p:tgtEl>
                                          <p:spTgt spid="72"/>
                                        </p:tgtEl>
                                        <p:attrNameLst>
                                          <p:attrName>style.visibility</p:attrName>
                                        </p:attrNameLst>
                                      </p:cBhvr>
                                      <p:to>
                                        <p:strVal val="visible"/>
                                      </p:to>
                                    </p:set>
                                    <p:animEffect transition="in" filter="fade">
                                      <p:cBhvr>
                                        <p:cTn id="65" dur="500"/>
                                        <p:tgtEl>
                                          <p:spTgt spid="72"/>
                                        </p:tgtEl>
                                      </p:cBhvr>
                                    </p:animEffect>
                                  </p:childTnLst>
                                </p:cTn>
                              </p:par>
                              <p:par>
                                <p:cTn id="66" presetID="42" presetClass="path" presetSubtype="0" decel="100000" fill="hold" grpId="1" nodeType="withEffect">
                                  <p:stCondLst>
                                    <p:cond delay="500"/>
                                  </p:stCondLst>
                                  <p:childTnLst>
                                    <p:animMotion origin="layout" path="M 4.58333E-6 -3.7037E-7 L 4.58333E-6 0.04352 " pathEditMode="relative" rAng="0" ptsTypes="AA">
                                      <p:cBhvr>
                                        <p:cTn id="67" dur="500" spd="-100000" fill="hold"/>
                                        <p:tgtEl>
                                          <p:spTgt spid="72"/>
                                        </p:tgtEl>
                                        <p:attrNameLst>
                                          <p:attrName>ppt_x</p:attrName>
                                          <p:attrName>ppt_y</p:attrName>
                                        </p:attrNameLst>
                                      </p:cBhvr>
                                      <p:rCtr x="0" y="2176"/>
                                    </p:animMotion>
                                  </p:childTnLst>
                                </p:cTn>
                              </p:par>
                            </p:childTnLst>
                          </p:cTn>
                        </p:par>
                        <p:par>
                          <p:cTn id="68" fill="hold">
                            <p:stCondLst>
                              <p:cond delay="1300"/>
                            </p:stCondLst>
                            <p:childTnLst>
                              <p:par>
                                <p:cTn id="69" presetID="16" presetClass="entr" presetSubtype="21" fill="hold" grpId="0" nodeType="after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barn(inVertical)">
                                      <p:cBhvr>
                                        <p:cTn id="71" dur="750"/>
                                        <p:tgtEl>
                                          <p:spTgt spid="94"/>
                                        </p:tgtEl>
                                      </p:cBhvr>
                                    </p:animEffect>
                                  </p:childTnLst>
                                </p:cTn>
                              </p:par>
                              <p:par>
                                <p:cTn id="72" presetID="10" presetClass="entr" presetSubtype="0" fill="hold" grpId="0" nodeType="withEffect">
                                  <p:stCondLst>
                                    <p:cond delay="350"/>
                                  </p:stCondLst>
                                  <p:childTnLst>
                                    <p:set>
                                      <p:cBhvr>
                                        <p:cTn id="73" dur="1" fill="hold">
                                          <p:stCondLst>
                                            <p:cond delay="0"/>
                                          </p:stCondLst>
                                        </p:cTn>
                                        <p:tgtEl>
                                          <p:spTgt spid="95"/>
                                        </p:tgtEl>
                                        <p:attrNameLst>
                                          <p:attrName>style.visibility</p:attrName>
                                        </p:attrNameLst>
                                      </p:cBhvr>
                                      <p:to>
                                        <p:strVal val="visible"/>
                                      </p:to>
                                    </p:set>
                                    <p:animEffect transition="in" filter="fade">
                                      <p:cBhvr>
                                        <p:cTn id="74" dur="500"/>
                                        <p:tgtEl>
                                          <p:spTgt spid="95"/>
                                        </p:tgtEl>
                                      </p:cBhvr>
                                    </p:animEffect>
                                  </p:childTnLst>
                                </p:cTn>
                              </p:par>
                              <p:par>
                                <p:cTn id="75" presetID="42" presetClass="path" presetSubtype="0" decel="100000" fill="hold" grpId="1" nodeType="withEffect">
                                  <p:stCondLst>
                                    <p:cond delay="350"/>
                                  </p:stCondLst>
                                  <p:childTnLst>
                                    <p:animMotion origin="layout" path="M 1.66667E-6 -2.22222E-6 L -0.03672 -2.22222E-6 " pathEditMode="relative" rAng="0" ptsTypes="AA">
                                      <p:cBhvr>
                                        <p:cTn id="76" dur="500" spd="-100000" fill="hold"/>
                                        <p:tgtEl>
                                          <p:spTgt spid="95"/>
                                        </p:tgtEl>
                                        <p:attrNameLst>
                                          <p:attrName>ppt_x</p:attrName>
                                          <p:attrName>ppt_y</p:attrName>
                                        </p:attrNameLst>
                                      </p:cBhvr>
                                      <p:rCtr x="-1836" y="0"/>
                                    </p:animMotion>
                                  </p:childTnLst>
                                </p:cTn>
                              </p:par>
                              <p:par>
                                <p:cTn id="77" presetID="10" presetClass="entr" presetSubtype="0" fill="hold" grpId="0" nodeType="withEffect">
                                  <p:stCondLst>
                                    <p:cond delay="35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500"/>
                                        <p:tgtEl>
                                          <p:spTgt spid="96"/>
                                        </p:tgtEl>
                                      </p:cBhvr>
                                    </p:animEffect>
                                  </p:childTnLst>
                                </p:cTn>
                              </p:par>
                              <p:par>
                                <p:cTn id="80" presetID="42" presetClass="path" presetSubtype="0" decel="100000" fill="hold" grpId="1" nodeType="withEffect">
                                  <p:stCondLst>
                                    <p:cond delay="350"/>
                                  </p:stCondLst>
                                  <p:childTnLst>
                                    <p:animMotion origin="layout" path="M -3.125E-6 -2.22222E-6 L 0.03672 -2.22222E-6 " pathEditMode="relative" rAng="0" ptsTypes="AA">
                                      <p:cBhvr>
                                        <p:cTn id="81" dur="500" spd="-100000" fill="hold"/>
                                        <p:tgtEl>
                                          <p:spTgt spid="96"/>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8" grpId="0"/>
      <p:bldP spid="28" grpId="1"/>
      <p:bldP spid="27" grpId="0"/>
      <p:bldP spid="27" grpId="1"/>
      <p:bldP spid="12" grpId="0" animBg="1"/>
      <p:bldP spid="20" grpId="0" animBg="1"/>
      <p:bldP spid="21" grpId="0" animBg="1"/>
      <p:bldP spid="22" grpId="0" animBg="1"/>
      <p:bldP spid="72" grpId="0"/>
      <p:bldP spid="72" grpId="1"/>
      <p:bldP spid="94" grpId="0" animBg="1"/>
      <p:bldP spid="95" grpId="0" animBg="1"/>
      <p:bldP spid="95" grpId="1" animBg="1"/>
      <p:bldP spid="96" grpId="0" animBg="1"/>
      <p:bldP spid="9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5" y="4050501"/>
            <a:ext cx="2666297" cy="1015478"/>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0881" y="4050502"/>
            <a:ext cx="2455376" cy="65543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7703" y="4050501"/>
            <a:ext cx="2580204" cy="1015478"/>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805849" y="2303808"/>
            <a:ext cx="1685437" cy="1685437"/>
            <a:chOff x="8982816" y="2349343"/>
            <a:chExt cx="1719478" cy="1719478"/>
          </a:xfrm>
        </p:grpSpPr>
        <p:sp>
          <p:nvSpPr>
            <p:cNvPr id="207" name="Oval 206"/>
            <p:cNvSpPr/>
            <p:nvPr/>
          </p:nvSpPr>
          <p:spPr bwMode="auto">
            <a:xfrm>
              <a:off x="8982816" y="2349343"/>
              <a:ext cx="1719478" cy="171947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6197" y="3278268"/>
              <a:ext cx="454292" cy="461665"/>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674" y="2303808"/>
            <a:ext cx="1685437" cy="1685437"/>
            <a:chOff x="5423171" y="2349343"/>
            <a:chExt cx="1719478" cy="1719478"/>
          </a:xfrm>
        </p:grpSpPr>
        <p:sp>
          <p:nvSpPr>
            <p:cNvPr id="195" name="Oval 194"/>
            <p:cNvSpPr/>
            <p:nvPr/>
          </p:nvSpPr>
          <p:spPr bwMode="auto">
            <a:xfrm>
              <a:off x="5423171" y="2349343"/>
              <a:ext cx="1719478" cy="171947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5086" y="2303808"/>
            <a:ext cx="1685437" cy="1685437"/>
            <a:chOff x="1799852" y="2349343"/>
            <a:chExt cx="1719478" cy="1719478"/>
          </a:xfrm>
          <a:solidFill>
            <a:schemeClr val="accent5"/>
          </a:solidFill>
        </p:grpSpPr>
        <p:sp>
          <p:nvSpPr>
            <p:cNvPr id="190" name="Oval 189"/>
            <p:cNvSpPr/>
            <p:nvPr/>
          </p:nvSpPr>
          <p:spPr bwMode="auto">
            <a:xfrm>
              <a:off x="1799852"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a:grpFill/>
          </p:grpSpPr>
          <p:sp>
            <p:nvSpPr>
              <p:cNvPr id="210" name="Rectangle 209"/>
              <p:cNvSpPr>
                <a:spLocks noChangeArrowheads="1"/>
              </p:cNvSpPr>
              <p:nvPr/>
            </p:nvSpPr>
            <p:spPr bwMode="auto">
              <a:xfrm>
                <a:off x="28" y="12"/>
                <a:ext cx="170" cy="308"/>
              </a:xfrm>
              <a:prstGeom prst="rect">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85246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5" y="4050501"/>
            <a:ext cx="2666297" cy="1015478"/>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Focus on business logic</a:t>
            </a:r>
          </a:p>
        </p:txBody>
      </p:sp>
      <p:sp>
        <p:nvSpPr>
          <p:cNvPr id="61" name="TextBox 60"/>
          <p:cNvSpPr txBox="1"/>
          <p:nvPr/>
        </p:nvSpPr>
        <p:spPr>
          <a:xfrm>
            <a:off x="8420881" y="4050501"/>
            <a:ext cx="2455376" cy="1015478"/>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257736" y="4050501"/>
            <a:ext cx="2580204" cy="1015478"/>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DevOps Productivity</a:t>
            </a:r>
          </a:p>
        </p:txBody>
      </p:sp>
      <p:sp>
        <p:nvSpPr>
          <p:cNvPr id="3" name="Title 2"/>
          <p:cNvSpPr>
            <a:spLocks noGrp="1"/>
          </p:cNvSpPr>
          <p:nvPr>
            <p:ph type="title"/>
          </p:nvPr>
        </p:nvSpPr>
        <p:spPr/>
        <p:txBody>
          <a:bodyPr/>
          <a:lstStyle/>
          <a:p>
            <a:r>
              <a:rPr lang="en-US"/>
              <a:t>Serverless benefits</a:t>
            </a:r>
          </a:p>
        </p:txBody>
      </p:sp>
      <p:grpSp>
        <p:nvGrpSpPr>
          <p:cNvPr id="237" name="Group 236"/>
          <p:cNvGrpSpPr/>
          <p:nvPr/>
        </p:nvGrpSpPr>
        <p:grpSpPr>
          <a:xfrm>
            <a:off x="1765086" y="2303808"/>
            <a:ext cx="1685437" cy="1685437"/>
            <a:chOff x="1799852" y="2349343"/>
            <a:chExt cx="1719478" cy="1719478"/>
          </a:xfrm>
        </p:grpSpPr>
        <p:sp>
          <p:nvSpPr>
            <p:cNvPr id="190" name="Oval 189"/>
            <p:cNvSpPr/>
            <p:nvPr/>
          </p:nvSpPr>
          <p:spPr bwMode="auto">
            <a:xfrm>
              <a:off x="1799852" y="2349343"/>
              <a:ext cx="1719478" cy="171947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316674" y="2303808"/>
            <a:ext cx="1685437" cy="1685437"/>
            <a:chOff x="5423171" y="2349343"/>
            <a:chExt cx="1719478" cy="1719478"/>
          </a:xfrm>
        </p:grpSpPr>
        <p:sp>
          <p:nvSpPr>
            <p:cNvPr id="195" name="Oval 194"/>
            <p:cNvSpPr/>
            <p:nvPr/>
          </p:nvSpPr>
          <p:spPr bwMode="auto">
            <a:xfrm>
              <a:off x="5423171" y="2349343"/>
              <a:ext cx="1719478" cy="171947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805848" y="2303808"/>
            <a:ext cx="1685437" cy="1685437"/>
            <a:chOff x="8982815" y="2349343"/>
            <a:chExt cx="1719478" cy="1719478"/>
          </a:xfrm>
        </p:grpSpPr>
        <p:sp>
          <p:nvSpPr>
            <p:cNvPr id="207" name="Oval 206"/>
            <p:cNvSpPr/>
            <p:nvPr/>
          </p:nvSpPr>
          <p:spPr bwMode="auto">
            <a:xfrm>
              <a:off x="8982815" y="2349343"/>
              <a:ext cx="1719478" cy="171947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253261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Platform"/>
          <p:cNvSpPr/>
          <p:nvPr/>
        </p:nvSpPr>
        <p:spPr bwMode="auto">
          <a:xfrm>
            <a:off x="3274837" y="1551977"/>
            <a:ext cx="8572408" cy="4694226"/>
          </a:xfrm>
          <a:prstGeom prst="rect">
            <a:avLst/>
          </a:prstGeom>
          <a:solidFill>
            <a:schemeClr val="bg1"/>
          </a:solid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dirty="0">
                <a:gradFill>
                  <a:gsLst>
                    <a:gs pos="0">
                      <a:srgbClr val="353535"/>
                    </a:gs>
                    <a:gs pos="100000">
                      <a:srgbClr val="353535"/>
                    </a:gs>
                  </a:gsLst>
                  <a:lin ang="5400000" scaled="0"/>
                </a:gradFill>
                <a:latin typeface="Segoe UI"/>
                <a:cs typeface="Segoe UI" pitchFamily="34" charset="0"/>
              </a:rPr>
              <a:t>Platform</a:t>
            </a:r>
          </a:p>
        </p:txBody>
      </p:sp>
      <p:sp>
        <p:nvSpPr>
          <p:cNvPr id="5" name="Rectangle 4"/>
          <p:cNvSpPr/>
          <p:nvPr/>
        </p:nvSpPr>
        <p:spPr bwMode="auto">
          <a:xfrm>
            <a:off x="3369709" y="2342714"/>
            <a:ext cx="2738838" cy="593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369709" y="2936388"/>
            <a:ext cx="2738838" cy="137782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indent="-228515" defTabSz="914049">
              <a:lnSpc>
                <a:spcPct val="90000"/>
              </a:lnSpc>
              <a:spcAft>
                <a:spcPts val="588"/>
              </a:spcAft>
              <a:buFont typeface="Arial" panose="020B0604020202020204" pitchFamily="34" charset="0"/>
              <a:buChar char="•"/>
              <a:defRPr/>
            </a:pP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2" name="Group 21"/>
          <p:cNvGrpSpPr/>
          <p:nvPr/>
        </p:nvGrpSpPr>
        <p:grpSpPr>
          <a:xfrm>
            <a:off x="3555121" y="2481982"/>
            <a:ext cx="471966" cy="315139"/>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defTabSz="913799">
                <a:defRPr/>
              </a:pPr>
              <a:endParaRPr lang="en-US" sz="1765">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8" name="Rectangle 57"/>
          <p:cNvSpPr/>
          <p:nvPr/>
        </p:nvSpPr>
        <p:spPr bwMode="auto">
          <a:xfrm>
            <a:off x="6142770" y="2342714"/>
            <a:ext cx="2571469" cy="593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142770" y="2936388"/>
            <a:ext cx="2571469" cy="137782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indent="-228515" defTabSz="914049">
              <a:lnSpc>
                <a:spcPct val="90000"/>
              </a:lnSpc>
              <a:spcAft>
                <a:spcPts val="588"/>
              </a:spcAft>
              <a:buFont typeface="Arial" panose="020B0604020202020204" pitchFamily="34" charset="0"/>
              <a:buChar char="•"/>
              <a:defRPr/>
            </a:pP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351325" y="2509064"/>
            <a:ext cx="489290" cy="267942"/>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grpSp>
      <p:grpSp>
        <p:nvGrpSpPr>
          <p:cNvPr id="39" name="IoT">
            <a:extLst>
              <a:ext uri="{FF2B5EF4-FFF2-40B4-BE49-F238E27FC236}">
                <a16:creationId xmlns:a16="http://schemas.microsoft.com/office/drawing/2014/main" id="{7D77C0AF-F903-4B2A-9EA2-90E264AA40EA}"/>
              </a:ext>
            </a:extLst>
          </p:cNvPr>
          <p:cNvGrpSpPr/>
          <p:nvPr/>
        </p:nvGrpSpPr>
        <p:grpSpPr>
          <a:xfrm>
            <a:off x="3369709" y="5010165"/>
            <a:ext cx="8411195" cy="1132251"/>
            <a:chOff x="3436883" y="5127960"/>
            <a:chExt cx="8450318" cy="1137519"/>
          </a:xfrm>
        </p:grpSpPr>
        <p:sp>
          <p:nvSpPr>
            <p:cNvPr id="78" name="Rectangle 77"/>
            <p:cNvSpPr/>
            <p:nvPr/>
          </p:nvSpPr>
          <p:spPr bwMode="auto">
            <a:xfrm>
              <a:off x="9119373"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Security &amp; </a:t>
              </a:r>
              <a:br>
                <a:rPr lang="en-US" sz="1371" kern="0">
                  <a:gradFill>
                    <a:gsLst>
                      <a:gs pos="0">
                        <a:srgbClr val="FFFFFF"/>
                      </a:gs>
                      <a:gs pos="100000">
                        <a:srgbClr val="FFFFFF"/>
                      </a:gs>
                    </a:gsLst>
                    <a:lin ang="5400000" scaled="0"/>
                  </a:gradFill>
                  <a:latin typeface="Segoe UI"/>
                  <a:cs typeface="Segoe UI" pitchFamily="34" charset="0"/>
                </a:rPr>
              </a:br>
              <a:r>
                <a:rPr lang="en-US" sz="1371" kern="0">
                  <a:gradFill>
                    <a:gsLst>
                      <a:gs pos="0">
                        <a:srgbClr val="FFFFFF"/>
                      </a:gs>
                      <a:gs pos="100000">
                        <a:srgbClr val="FFFFFF"/>
                      </a:gs>
                    </a:gsLst>
                    <a:lin ang="5400000" scaled="0"/>
                  </a:gradFill>
                  <a:latin typeface="Segoe UI"/>
                  <a:cs typeface="Segoe UI" pitchFamily="34" charset="0"/>
                </a:rPr>
                <a:t>Access Control</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cstate="print">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a:off x="6725046" y="5727002"/>
              <a:ext cx="453369" cy="453369"/>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Rectangle 68">
            <a:extLst>
              <a:ext uri="{FF2B5EF4-FFF2-40B4-BE49-F238E27FC236}">
                <a16:creationId xmlns:a16="http://schemas.microsoft.com/office/drawing/2014/main" id="{6D963BC8-95AF-42D7-82C2-432B885989B5}"/>
              </a:ext>
            </a:extLst>
          </p:cNvPr>
          <p:cNvSpPr/>
          <p:nvPr/>
        </p:nvSpPr>
        <p:spPr bwMode="auto">
          <a:xfrm>
            <a:off x="8750196" y="2342714"/>
            <a:ext cx="2980325" cy="593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8750196" y="2936388"/>
            <a:ext cx="2980325" cy="137782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indent="-228515" defTabSz="914049">
              <a:lnSpc>
                <a:spcPct val="90000"/>
              </a:lnSpc>
              <a:spcAft>
                <a:spcPts val="588"/>
              </a:spcAft>
              <a:buFont typeface="Arial" panose="020B0604020202020204" pitchFamily="34" charset="0"/>
              <a:buChar char="•"/>
              <a:defRPr/>
            </a:pPr>
            <a:endParaRPr lang="en-US" sz="1567" dirty="0">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8843773" y="2471197"/>
            <a:ext cx="643699" cy="33794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evelopment">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a:solidFill>
                  <a:srgbClr val="505050"/>
                </a:solidFill>
                <a:latin typeface="Segoe UI"/>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906EDC10-7350-430F-B617-09FAB4033904}"/>
              </a:ext>
            </a:extLst>
          </p:cNvPr>
          <p:cNvGrpSpPr/>
          <p:nvPr/>
        </p:nvGrpSpPr>
        <p:grpSpPr>
          <a:xfrm>
            <a:off x="3459202" y="2977084"/>
            <a:ext cx="2695505" cy="388550"/>
            <a:chOff x="4530285" y="2523547"/>
            <a:chExt cx="2750334" cy="396453"/>
          </a:xfrm>
        </p:grpSpPr>
        <p:sp>
          <p:nvSpPr>
            <p:cNvPr id="68" name="Content Placeholder 2">
              <a:extLst>
                <a:ext uri="{FF2B5EF4-FFF2-40B4-BE49-F238E27FC236}">
                  <a16:creationId xmlns:a16="http://schemas.microsoft.com/office/drawing/2014/main" id="{51B82445-EED6-4976-99DB-DCA83C57374B}"/>
                </a:ext>
              </a:extLst>
            </p:cNvPr>
            <p:cNvSpPr txBox="1">
              <a:spLocks/>
            </p:cNvSpPr>
            <p:nvPr/>
          </p:nvSpPr>
          <p:spPr>
            <a:xfrm>
              <a:off x="4675958" y="2523547"/>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Developer productivity</a:t>
              </a:r>
            </a:p>
          </p:txBody>
        </p:sp>
        <p:grpSp>
          <p:nvGrpSpPr>
            <p:cNvPr id="74" name="Group 73">
              <a:extLst>
                <a:ext uri="{FF2B5EF4-FFF2-40B4-BE49-F238E27FC236}">
                  <a16:creationId xmlns:a16="http://schemas.microsoft.com/office/drawing/2014/main" id="{FA8E056F-11D2-4CDF-B2FC-4901BD2B3DB3}"/>
                </a:ext>
              </a:extLst>
            </p:cNvPr>
            <p:cNvGrpSpPr/>
            <p:nvPr/>
          </p:nvGrpSpPr>
          <p:grpSpPr>
            <a:xfrm>
              <a:off x="4530285" y="2635231"/>
              <a:ext cx="182906" cy="182905"/>
              <a:chOff x="653229" y="2635231"/>
              <a:chExt cx="182906" cy="182905"/>
            </a:xfrm>
          </p:grpSpPr>
          <p:sp>
            <p:nvSpPr>
              <p:cNvPr id="77" name="Oval 76">
                <a:extLst>
                  <a:ext uri="{FF2B5EF4-FFF2-40B4-BE49-F238E27FC236}">
                    <a16:creationId xmlns:a16="http://schemas.microsoft.com/office/drawing/2014/main" id="{CB7D5ABC-0CF0-454E-ADC7-E30304CF93DA}"/>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check">
                <a:extLst>
                  <a:ext uri="{FF2B5EF4-FFF2-40B4-BE49-F238E27FC236}">
                    <a16:creationId xmlns:a16="http://schemas.microsoft.com/office/drawing/2014/main" id="{C3DC1F29-B4AC-43AC-8956-2A7CD74DE62E}"/>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dirty="0">
                  <a:gradFill>
                    <a:gsLst>
                      <a:gs pos="0">
                        <a:srgbClr val="505050"/>
                      </a:gs>
                      <a:gs pos="100000">
                        <a:srgbClr val="505050"/>
                      </a:gs>
                    </a:gsLst>
                    <a:lin ang="5400000" scaled="1"/>
                  </a:gradFill>
                  <a:latin typeface="Segoe UI Semilight"/>
                </a:endParaRPr>
              </a:p>
            </p:txBody>
          </p:sp>
        </p:grpSp>
      </p:grpSp>
      <p:grpSp>
        <p:nvGrpSpPr>
          <p:cNvPr id="81" name="Group 80">
            <a:extLst>
              <a:ext uri="{FF2B5EF4-FFF2-40B4-BE49-F238E27FC236}">
                <a16:creationId xmlns:a16="http://schemas.microsoft.com/office/drawing/2014/main" id="{804CB766-F5BB-4A94-86EC-375926434B43}"/>
              </a:ext>
            </a:extLst>
          </p:cNvPr>
          <p:cNvGrpSpPr/>
          <p:nvPr/>
        </p:nvGrpSpPr>
        <p:grpSpPr>
          <a:xfrm>
            <a:off x="3459202" y="3427904"/>
            <a:ext cx="2711474" cy="388550"/>
            <a:chOff x="4530285" y="2533358"/>
            <a:chExt cx="2766628" cy="396453"/>
          </a:xfrm>
        </p:grpSpPr>
        <p:sp>
          <p:nvSpPr>
            <p:cNvPr id="82" name="Content Placeholder 2">
              <a:extLst>
                <a:ext uri="{FF2B5EF4-FFF2-40B4-BE49-F238E27FC236}">
                  <a16:creationId xmlns:a16="http://schemas.microsoft.com/office/drawing/2014/main" id="{F03241A0-2E33-4A66-95AB-150C251FAC3B}"/>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Triggers and Bindings</a:t>
              </a:r>
            </a:p>
          </p:txBody>
        </p:sp>
        <p:grpSp>
          <p:nvGrpSpPr>
            <p:cNvPr id="83" name="Group 82">
              <a:extLst>
                <a:ext uri="{FF2B5EF4-FFF2-40B4-BE49-F238E27FC236}">
                  <a16:creationId xmlns:a16="http://schemas.microsoft.com/office/drawing/2014/main" id="{5EEC15CE-7FAA-47D8-973A-D72B242E12DE}"/>
                </a:ext>
              </a:extLst>
            </p:cNvPr>
            <p:cNvGrpSpPr/>
            <p:nvPr/>
          </p:nvGrpSpPr>
          <p:grpSpPr>
            <a:xfrm>
              <a:off x="4530285" y="2635231"/>
              <a:ext cx="182906" cy="182905"/>
              <a:chOff x="653229" y="2635231"/>
              <a:chExt cx="182906" cy="182905"/>
            </a:xfrm>
          </p:grpSpPr>
          <p:sp>
            <p:nvSpPr>
              <p:cNvPr id="84" name="Oval 83">
                <a:extLst>
                  <a:ext uri="{FF2B5EF4-FFF2-40B4-BE49-F238E27FC236}">
                    <a16:creationId xmlns:a16="http://schemas.microsoft.com/office/drawing/2014/main" id="{9987E46B-68B6-4FA5-A052-3029C87CB261}"/>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check">
                <a:extLst>
                  <a:ext uri="{FF2B5EF4-FFF2-40B4-BE49-F238E27FC236}">
                    <a16:creationId xmlns:a16="http://schemas.microsoft.com/office/drawing/2014/main" id="{DCF7849C-9E30-4469-9177-A3AEA9846B8C}"/>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dirty="0">
                  <a:gradFill>
                    <a:gsLst>
                      <a:gs pos="0">
                        <a:srgbClr val="505050"/>
                      </a:gs>
                      <a:gs pos="100000">
                        <a:srgbClr val="505050"/>
                      </a:gs>
                    </a:gsLst>
                    <a:lin ang="5400000" scaled="1"/>
                  </a:gradFill>
                  <a:latin typeface="Segoe UI Semilight"/>
                </a:endParaRPr>
              </a:p>
            </p:txBody>
          </p:sp>
        </p:grpSp>
      </p:grpSp>
      <p:grpSp>
        <p:nvGrpSpPr>
          <p:cNvPr id="86" name="Group 85">
            <a:extLst>
              <a:ext uri="{FF2B5EF4-FFF2-40B4-BE49-F238E27FC236}">
                <a16:creationId xmlns:a16="http://schemas.microsoft.com/office/drawing/2014/main" id="{D7BC8D1C-15C0-4B16-AEA4-BF3F93C0BAE0}"/>
              </a:ext>
            </a:extLst>
          </p:cNvPr>
          <p:cNvGrpSpPr/>
          <p:nvPr/>
        </p:nvGrpSpPr>
        <p:grpSpPr>
          <a:xfrm>
            <a:off x="3459202" y="3878726"/>
            <a:ext cx="2738838" cy="388550"/>
            <a:chOff x="4530285" y="2515931"/>
            <a:chExt cx="2794547" cy="396453"/>
          </a:xfrm>
        </p:grpSpPr>
        <p:sp>
          <p:nvSpPr>
            <p:cNvPr id="87" name="Content Placeholder 2">
              <a:extLst>
                <a:ext uri="{FF2B5EF4-FFF2-40B4-BE49-F238E27FC236}">
                  <a16:creationId xmlns:a16="http://schemas.microsoft.com/office/drawing/2014/main" id="{16A0D63F-F2B0-4CB1-BFD0-02B9CE2FE3C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Flexible deployment options</a:t>
              </a:r>
            </a:p>
          </p:txBody>
        </p:sp>
        <p:grpSp>
          <p:nvGrpSpPr>
            <p:cNvPr id="88" name="Group 87">
              <a:extLst>
                <a:ext uri="{FF2B5EF4-FFF2-40B4-BE49-F238E27FC236}">
                  <a16:creationId xmlns:a16="http://schemas.microsoft.com/office/drawing/2014/main" id="{D428765C-D13E-4915-A9D6-ACB7B393B255}"/>
                </a:ext>
              </a:extLst>
            </p:cNvPr>
            <p:cNvGrpSpPr/>
            <p:nvPr/>
          </p:nvGrpSpPr>
          <p:grpSpPr>
            <a:xfrm>
              <a:off x="4530285" y="2635230"/>
              <a:ext cx="182906" cy="182905"/>
              <a:chOff x="653229" y="2635230"/>
              <a:chExt cx="182906" cy="182905"/>
            </a:xfrm>
          </p:grpSpPr>
          <p:sp>
            <p:nvSpPr>
              <p:cNvPr id="89" name="Oval 88">
                <a:extLst>
                  <a:ext uri="{FF2B5EF4-FFF2-40B4-BE49-F238E27FC236}">
                    <a16:creationId xmlns:a16="http://schemas.microsoft.com/office/drawing/2014/main" id="{85E27976-8359-464E-AD18-45651620C818}"/>
                  </a:ext>
                </a:extLst>
              </p:cNvPr>
              <p:cNvSpPr/>
              <p:nvPr/>
            </p:nvSpPr>
            <p:spPr bwMode="auto">
              <a:xfrm>
                <a:off x="653229" y="2635230"/>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check">
                <a:extLst>
                  <a:ext uri="{FF2B5EF4-FFF2-40B4-BE49-F238E27FC236}">
                    <a16:creationId xmlns:a16="http://schemas.microsoft.com/office/drawing/2014/main" id="{C34325CC-C972-4452-967C-13517FF1987C}"/>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dirty="0">
                  <a:gradFill>
                    <a:gsLst>
                      <a:gs pos="0">
                        <a:srgbClr val="505050"/>
                      </a:gs>
                      <a:gs pos="100000">
                        <a:srgbClr val="505050"/>
                      </a:gs>
                    </a:gsLst>
                    <a:lin ang="5400000" scaled="1"/>
                  </a:gradFill>
                  <a:latin typeface="Segoe UI Semilight"/>
                </a:endParaRPr>
              </a:p>
            </p:txBody>
          </p:sp>
        </p:grpSp>
      </p:grpSp>
      <p:grpSp>
        <p:nvGrpSpPr>
          <p:cNvPr id="91" name="Group 90">
            <a:extLst>
              <a:ext uri="{FF2B5EF4-FFF2-40B4-BE49-F238E27FC236}">
                <a16:creationId xmlns:a16="http://schemas.microsoft.com/office/drawing/2014/main" id="{7D0C5B52-6C87-4045-BCA4-C3B29B9EF118}"/>
              </a:ext>
            </a:extLst>
          </p:cNvPr>
          <p:cNvGrpSpPr/>
          <p:nvPr/>
        </p:nvGrpSpPr>
        <p:grpSpPr>
          <a:xfrm>
            <a:off x="6270015" y="2977083"/>
            <a:ext cx="2695505" cy="388550"/>
            <a:chOff x="4530285" y="2523546"/>
            <a:chExt cx="2750334" cy="396453"/>
          </a:xfrm>
        </p:grpSpPr>
        <p:sp>
          <p:nvSpPr>
            <p:cNvPr id="92" name="Content Placeholder 2">
              <a:extLst>
                <a:ext uri="{FF2B5EF4-FFF2-40B4-BE49-F238E27FC236}">
                  <a16:creationId xmlns:a16="http://schemas.microsoft.com/office/drawing/2014/main" id="{4F4E17CE-AFC5-4770-B401-2003DD789F27}"/>
                </a:ext>
              </a:extLst>
            </p:cNvPr>
            <p:cNvSpPr txBox="1">
              <a:spLocks/>
            </p:cNvSpPr>
            <p:nvPr/>
          </p:nvSpPr>
          <p:spPr>
            <a:xfrm>
              <a:off x="4675958" y="2523546"/>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Visual designer</a:t>
              </a:r>
            </a:p>
          </p:txBody>
        </p:sp>
        <p:grpSp>
          <p:nvGrpSpPr>
            <p:cNvPr id="93" name="Group 92">
              <a:extLst>
                <a:ext uri="{FF2B5EF4-FFF2-40B4-BE49-F238E27FC236}">
                  <a16:creationId xmlns:a16="http://schemas.microsoft.com/office/drawing/2014/main" id="{96AA5B60-F840-42DE-B411-887839729294}"/>
                </a:ext>
              </a:extLst>
            </p:cNvPr>
            <p:cNvGrpSpPr/>
            <p:nvPr/>
          </p:nvGrpSpPr>
          <p:grpSpPr>
            <a:xfrm>
              <a:off x="4530285" y="2635231"/>
              <a:ext cx="182906" cy="182905"/>
              <a:chOff x="653229" y="2635231"/>
              <a:chExt cx="182906" cy="182905"/>
            </a:xfrm>
          </p:grpSpPr>
          <p:sp>
            <p:nvSpPr>
              <p:cNvPr id="94" name="Oval 93">
                <a:extLst>
                  <a:ext uri="{FF2B5EF4-FFF2-40B4-BE49-F238E27FC236}">
                    <a16:creationId xmlns:a16="http://schemas.microsoft.com/office/drawing/2014/main" id="{F667C160-8FD6-4200-9B67-2153B6EEC7C6}"/>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check">
                <a:extLst>
                  <a:ext uri="{FF2B5EF4-FFF2-40B4-BE49-F238E27FC236}">
                    <a16:creationId xmlns:a16="http://schemas.microsoft.com/office/drawing/2014/main" id="{F635458F-0905-4199-A02F-EEF991E4DDD5}"/>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grpSp>
        <p:nvGrpSpPr>
          <p:cNvPr id="97" name="Group 96">
            <a:extLst>
              <a:ext uri="{FF2B5EF4-FFF2-40B4-BE49-F238E27FC236}">
                <a16:creationId xmlns:a16="http://schemas.microsoft.com/office/drawing/2014/main" id="{401AB525-BC3D-4677-8552-4CC852DB94C2}"/>
              </a:ext>
            </a:extLst>
          </p:cNvPr>
          <p:cNvGrpSpPr/>
          <p:nvPr/>
        </p:nvGrpSpPr>
        <p:grpSpPr>
          <a:xfrm>
            <a:off x="6270014" y="3427904"/>
            <a:ext cx="2711474" cy="388550"/>
            <a:chOff x="4530285" y="2533358"/>
            <a:chExt cx="2766628" cy="396453"/>
          </a:xfrm>
        </p:grpSpPr>
        <p:sp>
          <p:nvSpPr>
            <p:cNvPr id="98" name="Content Placeholder 2">
              <a:extLst>
                <a:ext uri="{FF2B5EF4-FFF2-40B4-BE49-F238E27FC236}">
                  <a16:creationId xmlns:a16="http://schemas.microsoft.com/office/drawing/2014/main" id="{A9BD0650-F786-4DD1-B58A-D79BCEE1F520}"/>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100+ connectors</a:t>
              </a:r>
            </a:p>
          </p:txBody>
        </p:sp>
        <p:grpSp>
          <p:nvGrpSpPr>
            <p:cNvPr id="99" name="Group 98">
              <a:extLst>
                <a:ext uri="{FF2B5EF4-FFF2-40B4-BE49-F238E27FC236}">
                  <a16:creationId xmlns:a16="http://schemas.microsoft.com/office/drawing/2014/main" id="{314D3274-43E2-4D22-BD18-3719B65ACD2A}"/>
                </a:ext>
              </a:extLst>
            </p:cNvPr>
            <p:cNvGrpSpPr/>
            <p:nvPr/>
          </p:nvGrpSpPr>
          <p:grpSpPr>
            <a:xfrm>
              <a:off x="4530285" y="2635231"/>
              <a:ext cx="182906" cy="182905"/>
              <a:chOff x="653229" y="2635231"/>
              <a:chExt cx="182906" cy="182905"/>
            </a:xfrm>
          </p:grpSpPr>
          <p:sp>
            <p:nvSpPr>
              <p:cNvPr id="100" name="Oval 99">
                <a:extLst>
                  <a:ext uri="{FF2B5EF4-FFF2-40B4-BE49-F238E27FC236}">
                    <a16:creationId xmlns:a16="http://schemas.microsoft.com/office/drawing/2014/main" id="{CD2DAD9F-8FFB-4101-BAFF-3F45764E5268}"/>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check">
                <a:extLst>
                  <a:ext uri="{FF2B5EF4-FFF2-40B4-BE49-F238E27FC236}">
                    <a16:creationId xmlns:a16="http://schemas.microsoft.com/office/drawing/2014/main" id="{1C2C6E13-41FB-44A7-AA19-E6945BCBAB7D}"/>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dirty="0">
                  <a:gradFill>
                    <a:gsLst>
                      <a:gs pos="0">
                        <a:srgbClr val="505050"/>
                      </a:gs>
                      <a:gs pos="100000">
                        <a:srgbClr val="505050"/>
                      </a:gs>
                    </a:gsLst>
                    <a:lin ang="5400000" scaled="1"/>
                  </a:gradFill>
                  <a:latin typeface="Segoe UI Semilight"/>
                </a:endParaRPr>
              </a:p>
            </p:txBody>
          </p:sp>
        </p:grpSp>
      </p:grpSp>
      <p:grpSp>
        <p:nvGrpSpPr>
          <p:cNvPr id="102" name="Analytics">
            <a:extLst>
              <a:ext uri="{FF2B5EF4-FFF2-40B4-BE49-F238E27FC236}">
                <a16:creationId xmlns:a16="http://schemas.microsoft.com/office/drawing/2014/main" id="{E2FEEEDC-CD48-44C4-8AFB-20897DE7BCCB}"/>
              </a:ext>
            </a:extLst>
          </p:cNvPr>
          <p:cNvGrpSpPr/>
          <p:nvPr/>
        </p:nvGrpSpPr>
        <p:grpSpPr>
          <a:xfrm>
            <a:off x="6270015" y="3878726"/>
            <a:ext cx="2738838" cy="388550"/>
            <a:chOff x="4530285" y="2515931"/>
            <a:chExt cx="2794547" cy="396453"/>
          </a:xfrm>
        </p:grpSpPr>
        <p:sp>
          <p:nvSpPr>
            <p:cNvPr id="103" name="Content Placeholder 2">
              <a:extLst>
                <a:ext uri="{FF2B5EF4-FFF2-40B4-BE49-F238E27FC236}">
                  <a16:creationId xmlns:a16="http://schemas.microsoft.com/office/drawing/2014/main" id="{664CFB97-8A92-48CF-BDB3-9581A41962F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Functions orchestration</a:t>
              </a:r>
            </a:p>
          </p:txBody>
        </p:sp>
        <p:grpSp>
          <p:nvGrpSpPr>
            <p:cNvPr id="108" name="Group 107">
              <a:extLst>
                <a:ext uri="{FF2B5EF4-FFF2-40B4-BE49-F238E27FC236}">
                  <a16:creationId xmlns:a16="http://schemas.microsoft.com/office/drawing/2014/main" id="{E63EEC6D-B7CA-490D-99EB-D0DAE65BB1ED}"/>
                </a:ext>
              </a:extLst>
            </p:cNvPr>
            <p:cNvGrpSpPr/>
            <p:nvPr/>
          </p:nvGrpSpPr>
          <p:grpSpPr>
            <a:xfrm>
              <a:off x="4530285" y="2635230"/>
              <a:ext cx="182906" cy="182905"/>
              <a:chOff x="653229" y="2635230"/>
              <a:chExt cx="182906" cy="182905"/>
            </a:xfrm>
          </p:grpSpPr>
          <p:sp>
            <p:nvSpPr>
              <p:cNvPr id="109" name="Oval 108">
                <a:extLst>
                  <a:ext uri="{FF2B5EF4-FFF2-40B4-BE49-F238E27FC236}">
                    <a16:creationId xmlns:a16="http://schemas.microsoft.com/office/drawing/2014/main" id="{4F6C8588-E94C-48DC-93A7-D281D8AE0DD9}"/>
                  </a:ext>
                </a:extLst>
              </p:cNvPr>
              <p:cNvSpPr/>
              <p:nvPr/>
            </p:nvSpPr>
            <p:spPr bwMode="auto">
              <a:xfrm>
                <a:off x="653229" y="2635230"/>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check">
                <a:extLst>
                  <a:ext uri="{FF2B5EF4-FFF2-40B4-BE49-F238E27FC236}">
                    <a16:creationId xmlns:a16="http://schemas.microsoft.com/office/drawing/2014/main" id="{0096D018-75CC-4A55-A574-ACC9507EDA93}"/>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dirty="0">
                  <a:gradFill>
                    <a:gsLst>
                      <a:gs pos="0">
                        <a:srgbClr val="505050"/>
                      </a:gs>
                      <a:gs pos="100000">
                        <a:srgbClr val="505050"/>
                      </a:gs>
                    </a:gsLst>
                    <a:lin ang="5400000" scaled="1"/>
                  </a:gradFill>
                  <a:latin typeface="Segoe UI Semilight"/>
                </a:endParaRPr>
              </a:p>
            </p:txBody>
          </p:sp>
        </p:grpSp>
      </p:grpSp>
      <p:grpSp>
        <p:nvGrpSpPr>
          <p:cNvPr id="124" name="Group 123">
            <a:extLst>
              <a:ext uri="{FF2B5EF4-FFF2-40B4-BE49-F238E27FC236}">
                <a16:creationId xmlns:a16="http://schemas.microsoft.com/office/drawing/2014/main" id="{11DFE604-1BE4-46F7-8AD2-42C936530E6E}"/>
              </a:ext>
            </a:extLst>
          </p:cNvPr>
          <p:cNvGrpSpPr/>
          <p:nvPr/>
        </p:nvGrpSpPr>
        <p:grpSpPr>
          <a:xfrm>
            <a:off x="8838184" y="2977081"/>
            <a:ext cx="2934366" cy="384498"/>
            <a:chOff x="4530285" y="2523544"/>
            <a:chExt cx="2994053" cy="392319"/>
          </a:xfrm>
        </p:grpSpPr>
        <p:sp>
          <p:nvSpPr>
            <p:cNvPr id="125" name="Content Placeholder 2">
              <a:extLst>
                <a:ext uri="{FF2B5EF4-FFF2-40B4-BE49-F238E27FC236}">
                  <a16:creationId xmlns:a16="http://schemas.microsoft.com/office/drawing/2014/main" id="{C2C3B34F-7862-4B46-A791-AC8FDF2AEBCF}"/>
                </a:ext>
              </a:extLst>
            </p:cNvPr>
            <p:cNvSpPr txBox="1">
              <a:spLocks/>
            </p:cNvSpPr>
            <p:nvPr/>
          </p:nvSpPr>
          <p:spPr>
            <a:xfrm>
              <a:off x="4675958" y="2523544"/>
              <a:ext cx="2848380" cy="392319"/>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Manage all events in one place</a:t>
              </a:r>
            </a:p>
          </p:txBody>
        </p:sp>
        <p:grpSp>
          <p:nvGrpSpPr>
            <p:cNvPr id="126" name="Group 125">
              <a:extLst>
                <a:ext uri="{FF2B5EF4-FFF2-40B4-BE49-F238E27FC236}">
                  <a16:creationId xmlns:a16="http://schemas.microsoft.com/office/drawing/2014/main" id="{C63D6BA5-5BDE-4196-9439-4031D7977E13}"/>
                </a:ext>
              </a:extLst>
            </p:cNvPr>
            <p:cNvGrpSpPr/>
            <p:nvPr/>
          </p:nvGrpSpPr>
          <p:grpSpPr>
            <a:xfrm>
              <a:off x="4530285" y="2635231"/>
              <a:ext cx="182906" cy="182905"/>
              <a:chOff x="653229" y="2635231"/>
              <a:chExt cx="182906" cy="182905"/>
            </a:xfrm>
          </p:grpSpPr>
          <p:sp>
            <p:nvSpPr>
              <p:cNvPr id="127" name="Oval 126">
                <a:extLst>
                  <a:ext uri="{FF2B5EF4-FFF2-40B4-BE49-F238E27FC236}">
                    <a16:creationId xmlns:a16="http://schemas.microsoft.com/office/drawing/2014/main" id="{DFA533C9-B658-42FA-BCCA-166B7F89CE4F}"/>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check">
                <a:extLst>
                  <a:ext uri="{FF2B5EF4-FFF2-40B4-BE49-F238E27FC236}">
                    <a16:creationId xmlns:a16="http://schemas.microsoft.com/office/drawing/2014/main" id="{C838BE42-624D-4ABE-BC36-19D36D6845E9}"/>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grpSp>
        <p:nvGrpSpPr>
          <p:cNvPr id="129" name="Group 128">
            <a:extLst>
              <a:ext uri="{FF2B5EF4-FFF2-40B4-BE49-F238E27FC236}">
                <a16:creationId xmlns:a16="http://schemas.microsoft.com/office/drawing/2014/main" id="{7C7DBC19-808D-4813-A952-AC0E53841FDE}"/>
              </a:ext>
            </a:extLst>
          </p:cNvPr>
          <p:cNvGrpSpPr/>
          <p:nvPr/>
        </p:nvGrpSpPr>
        <p:grpSpPr>
          <a:xfrm>
            <a:off x="8838186" y="3421116"/>
            <a:ext cx="2711474" cy="388550"/>
            <a:chOff x="4530285" y="2533358"/>
            <a:chExt cx="2766628" cy="396453"/>
          </a:xfrm>
        </p:grpSpPr>
        <p:sp>
          <p:nvSpPr>
            <p:cNvPr id="130" name="Content Placeholder 2">
              <a:extLst>
                <a:ext uri="{FF2B5EF4-FFF2-40B4-BE49-F238E27FC236}">
                  <a16:creationId xmlns:a16="http://schemas.microsoft.com/office/drawing/2014/main" id="{F9D60FF9-3053-42AA-B951-4201EFB674C7}"/>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Near real-time delivery</a:t>
              </a:r>
            </a:p>
          </p:txBody>
        </p:sp>
        <p:grpSp>
          <p:nvGrpSpPr>
            <p:cNvPr id="131" name="Group 130">
              <a:extLst>
                <a:ext uri="{FF2B5EF4-FFF2-40B4-BE49-F238E27FC236}">
                  <a16:creationId xmlns:a16="http://schemas.microsoft.com/office/drawing/2014/main" id="{7970595C-B590-4381-844A-74AC870A93DA}"/>
                </a:ext>
              </a:extLst>
            </p:cNvPr>
            <p:cNvGrpSpPr/>
            <p:nvPr/>
          </p:nvGrpSpPr>
          <p:grpSpPr>
            <a:xfrm>
              <a:off x="4530285" y="2635231"/>
              <a:ext cx="182906" cy="182905"/>
              <a:chOff x="653229" y="2635231"/>
              <a:chExt cx="182906" cy="182905"/>
            </a:xfrm>
          </p:grpSpPr>
          <p:sp>
            <p:nvSpPr>
              <p:cNvPr id="132" name="Oval 131">
                <a:extLst>
                  <a:ext uri="{FF2B5EF4-FFF2-40B4-BE49-F238E27FC236}">
                    <a16:creationId xmlns:a16="http://schemas.microsoft.com/office/drawing/2014/main" id="{2E8AA37C-580A-47CD-A110-EB15A2E2A734}"/>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check">
                <a:extLst>
                  <a:ext uri="{FF2B5EF4-FFF2-40B4-BE49-F238E27FC236}">
                    <a16:creationId xmlns:a16="http://schemas.microsoft.com/office/drawing/2014/main" id="{8B4D76F8-D3E3-4ED6-A33F-7BD3CF449044}"/>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dirty="0">
                  <a:gradFill>
                    <a:gsLst>
                      <a:gs pos="0">
                        <a:srgbClr val="505050"/>
                      </a:gs>
                      <a:gs pos="100000">
                        <a:srgbClr val="505050"/>
                      </a:gs>
                    </a:gsLst>
                    <a:lin ang="5400000" scaled="1"/>
                  </a:gradFill>
                  <a:latin typeface="Segoe UI Semilight"/>
                </a:endParaRPr>
              </a:p>
            </p:txBody>
          </p:sp>
        </p:grpSp>
      </p:grpSp>
      <p:grpSp>
        <p:nvGrpSpPr>
          <p:cNvPr id="134" name="Group 133">
            <a:extLst>
              <a:ext uri="{FF2B5EF4-FFF2-40B4-BE49-F238E27FC236}">
                <a16:creationId xmlns:a16="http://schemas.microsoft.com/office/drawing/2014/main" id="{E66C2C0C-E442-4495-B089-D7209CC18ED9}"/>
              </a:ext>
            </a:extLst>
          </p:cNvPr>
          <p:cNvGrpSpPr/>
          <p:nvPr/>
        </p:nvGrpSpPr>
        <p:grpSpPr>
          <a:xfrm>
            <a:off x="8838185" y="3878725"/>
            <a:ext cx="2738838" cy="388550"/>
            <a:chOff x="4530285" y="2515930"/>
            <a:chExt cx="2794547" cy="396453"/>
          </a:xfrm>
        </p:grpSpPr>
        <p:sp>
          <p:nvSpPr>
            <p:cNvPr id="135" name="Content Placeholder 2">
              <a:extLst>
                <a:ext uri="{FF2B5EF4-FFF2-40B4-BE49-F238E27FC236}">
                  <a16:creationId xmlns:a16="http://schemas.microsoft.com/office/drawing/2014/main" id="{298690A7-D9C7-44DE-8223-9D283BDBA6B6}"/>
                </a:ext>
              </a:extLst>
            </p:cNvPr>
            <p:cNvSpPr txBox="1">
              <a:spLocks/>
            </p:cNvSpPr>
            <p:nvPr/>
          </p:nvSpPr>
          <p:spPr>
            <a:xfrm>
              <a:off x="4651852" y="2515930"/>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Broad coverage</a:t>
              </a:r>
            </a:p>
          </p:txBody>
        </p:sp>
        <p:grpSp>
          <p:nvGrpSpPr>
            <p:cNvPr id="136" name="Group 135">
              <a:extLst>
                <a:ext uri="{FF2B5EF4-FFF2-40B4-BE49-F238E27FC236}">
                  <a16:creationId xmlns:a16="http://schemas.microsoft.com/office/drawing/2014/main" id="{7FAABEDF-E98D-4D31-BF27-E7D6591A7620}"/>
                </a:ext>
              </a:extLst>
            </p:cNvPr>
            <p:cNvGrpSpPr/>
            <p:nvPr/>
          </p:nvGrpSpPr>
          <p:grpSpPr>
            <a:xfrm>
              <a:off x="4530285" y="2635230"/>
              <a:ext cx="182906" cy="182905"/>
              <a:chOff x="653229" y="2635230"/>
              <a:chExt cx="182906" cy="182905"/>
            </a:xfrm>
          </p:grpSpPr>
          <p:sp>
            <p:nvSpPr>
              <p:cNvPr id="137" name="Oval 136">
                <a:extLst>
                  <a:ext uri="{FF2B5EF4-FFF2-40B4-BE49-F238E27FC236}">
                    <a16:creationId xmlns:a16="http://schemas.microsoft.com/office/drawing/2014/main" id="{DAF20CFF-D3AE-4539-9595-4DFC78D7F147}"/>
                  </a:ext>
                </a:extLst>
              </p:cNvPr>
              <p:cNvSpPr/>
              <p:nvPr/>
            </p:nvSpPr>
            <p:spPr bwMode="auto">
              <a:xfrm>
                <a:off x="653229" y="2635230"/>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check">
                <a:extLst>
                  <a:ext uri="{FF2B5EF4-FFF2-40B4-BE49-F238E27FC236}">
                    <a16:creationId xmlns:a16="http://schemas.microsoft.com/office/drawing/2014/main" id="{2C4D9178-AAC7-4359-B09A-2AE0362166CE}"/>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spTree>
    <p:extLst>
      <p:ext uri="{BB962C8B-B14F-4D97-AF65-F5344CB8AC3E}">
        <p14:creationId xmlns:p14="http://schemas.microsoft.com/office/powerpoint/2010/main" val="3485279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par>
                                <p:cTn id="14" presetID="10" presetClass="entr" presetSubtype="0" fill="hold" nodeType="withEffect">
                                  <p:stCondLst>
                                    <p:cond delay="15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par>
                                <p:cTn id="17" presetID="10" presetClass="entr" presetSubtype="0" fill="hold" nodeType="withEffect">
                                  <p:stCondLst>
                                    <p:cond delay="15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par>
                                <p:cTn id="20" presetID="10" presetClass="entr" presetSubtype="0" fill="hold" nodeType="withEffect">
                                  <p:stCondLst>
                                    <p:cond delay="15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nodeType="withEffect">
                                  <p:stCondLst>
                                    <p:cond delay="30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nodeType="withEffect">
                                  <p:stCondLst>
                                    <p:cond delay="30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500"/>
                                        <p:tgtEl>
                                          <p:spTgt spid="129"/>
                                        </p:tgtEl>
                                      </p:cBhvr>
                                    </p:animEffect>
                                  </p:childTnLst>
                                </p:cTn>
                              </p:par>
                              <p:par>
                                <p:cTn id="29" presetID="10" presetClass="entr" presetSubtype="0" fill="hold" nodeType="withEffect">
                                  <p:stCondLst>
                                    <p:cond delay="300"/>
                                  </p:stCondLst>
                                  <p:childTnLst>
                                    <p:set>
                                      <p:cBhvr>
                                        <p:cTn id="30" dur="1" fill="hold">
                                          <p:stCondLst>
                                            <p:cond delay="0"/>
                                          </p:stCondLst>
                                        </p:cTn>
                                        <p:tgtEl>
                                          <p:spTgt spid="134"/>
                                        </p:tgtEl>
                                        <p:attrNameLst>
                                          <p:attrName>style.visibility</p:attrName>
                                        </p:attrNameLst>
                                      </p:cBhvr>
                                      <p:to>
                                        <p:strVal val="visible"/>
                                      </p:to>
                                    </p:set>
                                    <p:animEffect transition="in" filter="fade">
                                      <p:cBhvr>
                                        <p:cTn id="31" dur="500"/>
                                        <p:tgtEl>
                                          <p:spTgt spid="1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5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42" presetClass="path" presetSubtype="0" decel="100000" fill="hold" nodeType="withEffect">
                                  <p:stCondLst>
                                    <p:cond delay="0"/>
                                  </p:stCondLst>
                                  <p:childTnLst>
                                    <p:animMotion origin="layout" path="M 3.72479E-6 0.04607 L 3.72479E-6 7.399E-7 " pathEditMode="relative" rAng="0" ptsTypes="AA">
                                      <p:cBhvr>
                                        <p:cTn id="41" dur="1000" fill="hold"/>
                                        <p:tgtEl>
                                          <p:spTgt spid="39"/>
                                        </p:tgtEl>
                                        <p:attrNameLst>
                                          <p:attrName>ppt_x</p:attrName>
                                          <p:attrName>ppt_y</p:attrName>
                                        </p:attrNameLst>
                                      </p:cBhvr>
                                      <p:rCtr x="0" y="-2315"/>
                                    </p:animMotion>
                                  </p:childTnLst>
                                </p:cTn>
                              </p:par>
                            </p:childTnLst>
                          </p:cTn>
                        </p:par>
                      </p:childTnLst>
                    </p:cTn>
                  </p:par>
                  <p:par>
                    <p:cTn id="42" fill="hold">
                      <p:stCondLst>
                        <p:cond delay="indefinite"/>
                      </p:stCondLst>
                      <p:childTnLst>
                        <p:par>
                          <p:cTn id="43" fill="hold">
                            <p:stCondLst>
                              <p:cond delay="0"/>
                            </p:stCondLst>
                            <p:childTnLst>
                              <p:par>
                                <p:cTn id="44" presetID="2" presetClass="entr" presetSubtype="8" decel="10000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750" fill="hold"/>
                                        <p:tgtEl>
                                          <p:spTgt spid="9"/>
                                        </p:tgtEl>
                                        <p:attrNameLst>
                                          <p:attrName>ppt_x</p:attrName>
                                        </p:attrNameLst>
                                      </p:cBhvr>
                                      <p:tavLst>
                                        <p:tav tm="0">
                                          <p:val>
                                            <p:strVal val="0-#ppt_w/2"/>
                                          </p:val>
                                        </p:tav>
                                        <p:tav tm="100000">
                                          <p:val>
                                            <p:strVal val="#ppt_x"/>
                                          </p:val>
                                        </p:tav>
                                      </p:tavLst>
                                    </p:anim>
                                    <p:anim calcmode="lin" valueType="num">
                                      <p:cBhvr additive="base">
                                        <p:cTn id="47"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r>
              <a:rPr lang="en-US" sz="4703" err="1">
                <a:gradFill>
                  <a:gsLst>
                    <a:gs pos="1250">
                      <a:srgbClr val="505050"/>
                    </a:gs>
                    <a:gs pos="100000">
                      <a:srgbClr val="505050"/>
                    </a:gs>
                  </a:gsLst>
                  <a:lin ang="5400000" scaled="0"/>
                </a:gradFill>
              </a:rPr>
              <a:t>FaaS</a:t>
            </a:r>
            <a:r>
              <a:rPr lang="en-US" sz="4703">
                <a:gradFill>
                  <a:gsLst>
                    <a:gs pos="1250">
                      <a:srgbClr val="505050"/>
                    </a:gs>
                    <a:gs pos="100000">
                      <a:srgbClr val="505050"/>
                    </a:gs>
                  </a:gsLst>
                  <a:lin ang="5400000" scaled="0"/>
                </a:gradFill>
              </a:rPr>
              <a:t> is at the center of serverless</a:t>
            </a:r>
            <a:br>
              <a:rPr lang="en-US" sz="4703">
                <a:gradFill>
                  <a:gsLst>
                    <a:gs pos="1250">
                      <a:srgbClr val="505050"/>
                    </a:gs>
                    <a:gs pos="100000">
                      <a:srgbClr val="505050"/>
                    </a:gs>
                  </a:gsLst>
                  <a:lin ang="5400000" scaled="0"/>
                </a:gradFill>
              </a:rPr>
            </a:br>
            <a:r>
              <a:rPr lang="en-US" sz="1765">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Functions-as-a-Service programming model use functions to achieve true serverless compute</a:t>
            </a:r>
          </a:p>
          <a:p>
            <a:endParaRPr lang="en-US" sz="4703"/>
          </a:p>
        </p:txBody>
      </p:sp>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2928826"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331274" y="2993350"/>
            <a:ext cx="2151420" cy="1797574"/>
            <a:chOff x="452199" y="1979172"/>
            <a:chExt cx="2194560" cy="1833619"/>
          </a:xfrm>
        </p:grpSpPr>
        <p:sp>
          <p:nvSpPr>
            <p:cNvPr id="3" name="Rectangle 2">
              <a:extLst>
                <a:ext uri="{FF2B5EF4-FFF2-40B4-BE49-F238E27FC236}">
                  <a16:creationId xmlns:a16="http://schemas.microsoft.com/office/drawing/2014/main" id="{D46F2403-348B-411E-A986-F93DE002D1FD}"/>
                </a:ext>
              </a:extLst>
            </p:cNvPr>
            <p:cNvSpPr/>
            <p:nvPr/>
          </p:nvSpPr>
          <p:spPr>
            <a:xfrm>
              <a:off x="452199" y="2646318"/>
              <a:ext cx="2194560" cy="1166473"/>
            </a:xfrm>
            <a:prstGeom prst="rect">
              <a:avLst/>
            </a:prstGeom>
          </p:spPr>
          <p:txBody>
            <a:bodyPr wrap="square">
              <a:spAutoFit/>
            </a:bodyPr>
            <a:lstStyle/>
            <a:p>
              <a:pPr>
                <a:lnSpc>
                  <a:spcPct val="90000"/>
                </a:lnSpc>
                <a:spcAft>
                  <a:spcPts val="588"/>
                </a:spcAft>
              </a:pPr>
              <a:r>
                <a:rPr lang="en-US" sz="1568">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Single responsibility</a:t>
              </a:r>
            </a:p>
            <a:p>
              <a:pPr>
                <a:lnSpc>
                  <a:spcPct val="90000"/>
                </a:lnSpc>
                <a:spcAft>
                  <a:spcPts val="294"/>
                </a:spcAft>
              </a:pPr>
              <a:r>
                <a:rPr lang="en-US" sz="1372">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9580602" y="2857737"/>
            <a:ext cx="2280126" cy="1933187"/>
            <a:chOff x="9755078" y="2309759"/>
            <a:chExt cx="2325847" cy="1971951"/>
          </a:xfrm>
        </p:grpSpPr>
        <p:sp>
          <p:nvSpPr>
            <p:cNvPr id="6" name="Rectangle 5">
              <a:extLst>
                <a:ext uri="{FF2B5EF4-FFF2-40B4-BE49-F238E27FC236}">
                  <a16:creationId xmlns:a16="http://schemas.microsoft.com/office/drawing/2014/main" id="{FA4BCE56-7DE7-458E-9F0B-7768C7B0C318}"/>
                </a:ext>
              </a:extLst>
            </p:cNvPr>
            <p:cNvSpPr/>
            <p:nvPr/>
          </p:nvSpPr>
          <p:spPr>
            <a:xfrm>
              <a:off x="9755078" y="3111278"/>
              <a:ext cx="2325847" cy="1170432"/>
            </a:xfrm>
            <a:prstGeom prst="rect">
              <a:avLst/>
            </a:prstGeom>
          </p:spPr>
          <p:txBody>
            <a:bodyPr wrap="square">
              <a:spAutoFit/>
            </a:bodyPr>
            <a:lstStyle/>
            <a:p>
              <a:pPr>
                <a:lnSpc>
                  <a:spcPct val="90000"/>
                </a:lnSpc>
                <a:spcAft>
                  <a:spcPts val="588"/>
                </a:spcAft>
              </a:pPr>
              <a:r>
                <a:rPr lang="en-US" sz="1568">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Event driven &amp; scalable</a:t>
              </a:r>
            </a:p>
            <a:p>
              <a:pPr>
                <a:lnSpc>
                  <a:spcPct val="90000"/>
                </a:lnSpc>
                <a:spcAft>
                  <a:spcPts val="294"/>
                </a:spcAft>
              </a:pPr>
              <a:r>
                <a:rPr lang="en-US" sz="1372">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3414383" y="2933141"/>
            <a:ext cx="2348024" cy="1857783"/>
            <a:chOff x="3520362" y="2291270"/>
            <a:chExt cx="2395107" cy="1895035"/>
          </a:xfrm>
        </p:grpSpPr>
        <p:sp>
          <p:nvSpPr>
            <p:cNvPr id="5" name="Rectangle 4">
              <a:extLst>
                <a:ext uri="{FF2B5EF4-FFF2-40B4-BE49-F238E27FC236}">
                  <a16:creationId xmlns:a16="http://schemas.microsoft.com/office/drawing/2014/main" id="{51878D97-F437-46AD-9964-AEDDFAF08319}"/>
                </a:ext>
              </a:extLst>
            </p:cNvPr>
            <p:cNvSpPr/>
            <p:nvPr/>
          </p:nvSpPr>
          <p:spPr>
            <a:xfrm>
              <a:off x="3520362" y="3019832"/>
              <a:ext cx="2395107" cy="1166473"/>
            </a:xfrm>
            <a:prstGeom prst="rect">
              <a:avLst/>
            </a:prstGeom>
          </p:spPr>
          <p:txBody>
            <a:bodyPr wrap="square">
              <a:spAutoFit/>
            </a:bodyPr>
            <a:lstStyle/>
            <a:p>
              <a:pPr>
                <a:lnSpc>
                  <a:spcPct val="90000"/>
                </a:lnSpc>
                <a:spcAft>
                  <a:spcPts val="588"/>
                </a:spcAft>
              </a:pPr>
              <a:r>
                <a:rPr lang="en-US" sz="1568">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Short lived</a:t>
              </a:r>
            </a:p>
            <a:p>
              <a:pPr>
                <a:lnSpc>
                  <a:spcPct val="90000"/>
                </a:lnSpc>
                <a:spcAft>
                  <a:spcPts val="294"/>
                </a:spcAft>
              </a:pPr>
              <a:r>
                <a:rPr lang="en-US" sz="1372">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6497492" y="2839612"/>
            <a:ext cx="2151420" cy="1955193"/>
            <a:chOff x="6665295" y="2298427"/>
            <a:chExt cx="2194560" cy="1994399"/>
          </a:xfrm>
        </p:grpSpPr>
        <p:sp>
          <p:nvSpPr>
            <p:cNvPr id="4" name="Rectangle 3">
              <a:extLst>
                <a:ext uri="{FF2B5EF4-FFF2-40B4-BE49-F238E27FC236}">
                  <a16:creationId xmlns:a16="http://schemas.microsoft.com/office/drawing/2014/main" id="{00F9E7DD-CF9A-4894-A7B2-42FB60867AEB}"/>
                </a:ext>
              </a:extLst>
            </p:cNvPr>
            <p:cNvSpPr/>
            <p:nvPr/>
          </p:nvSpPr>
          <p:spPr>
            <a:xfrm>
              <a:off x="6665295" y="3122394"/>
              <a:ext cx="2194560" cy="1170432"/>
            </a:xfrm>
            <a:prstGeom prst="rect">
              <a:avLst/>
            </a:prstGeom>
          </p:spPr>
          <p:txBody>
            <a:bodyPr wrap="square">
              <a:spAutoFit/>
            </a:bodyPr>
            <a:lstStyle/>
            <a:p>
              <a:pPr>
                <a:lnSpc>
                  <a:spcPct val="90000"/>
                </a:lnSpc>
                <a:spcAft>
                  <a:spcPts val="588"/>
                </a:spcAft>
              </a:pPr>
              <a:r>
                <a:rPr lang="en-US" sz="1568">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Stateless</a:t>
              </a:r>
            </a:p>
            <a:p>
              <a:pPr>
                <a:lnSpc>
                  <a:spcPct val="90000"/>
                </a:lnSpc>
                <a:spcAft>
                  <a:spcPts val="294"/>
                </a:spcAft>
              </a:pPr>
              <a:r>
                <a:rPr lang="en-US" sz="1372">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08110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DA3EDF-2913-4680-8E05-6150EF3AF25E}"/>
              </a:ext>
            </a:extLst>
          </p:cNvPr>
          <p:cNvCxnSpPr>
            <a:cxnSpLocks/>
          </p:cNvCxnSpPr>
          <p:nvPr/>
        </p:nvCxnSpPr>
        <p:spPr>
          <a:xfrm>
            <a:off x="906223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161" y="11269"/>
            <a:ext cx="12192000" cy="6904429"/>
            <a:chOff x="0" y="21771"/>
            <a:chExt cx="12436475" cy="7042877"/>
          </a:xfrm>
          <a:solidFill>
            <a:schemeClr val="bg2">
              <a:alpha val="80000"/>
            </a:schemeClr>
          </a:solidFill>
        </p:grpSpPr>
        <p:sp>
          <p:nvSpPr>
            <p:cNvPr id="17" name="Rectangle 16"/>
            <p:cNvSpPr/>
            <p:nvPr/>
          </p:nvSpPr>
          <p:spPr bwMode="auto">
            <a:xfrm>
              <a:off x="0" y="21771"/>
              <a:ext cx="2954091" cy="69945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287363" y="43542"/>
              <a:ext cx="3149112" cy="69945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944147" y="21771"/>
              <a:ext cx="6343216" cy="21227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2900739" y="6008914"/>
              <a:ext cx="6386624" cy="10557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bwMode="auto">
          <a:xfrm>
            <a:off x="2928827" y="2102816"/>
            <a:ext cx="6133412" cy="3767118"/>
          </a:xfrm>
          <a:prstGeom prst="rect">
            <a:avLst/>
          </a:prstGeom>
          <a:noFill/>
          <a:ln w="57150">
            <a:solidFill>
              <a:srgbClr val="702F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1320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8287" y="275559"/>
            <a:ext cx="11655425" cy="900113"/>
          </a:xfrm>
        </p:spPr>
        <p:txBody>
          <a:bodyPr/>
          <a:lstStyle/>
          <a:p>
            <a:r>
              <a:rPr lang="en-US" sz="4704"/>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177" y="1194480"/>
            <a:ext cx="3216640" cy="4859974"/>
            <a:chOff x="4133899" y="1194163"/>
            <a:chExt cx="3217096" cy="4860663"/>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60663"/>
              <a:chOff x="4841006" y="1194163"/>
              <a:chExt cx="2509989" cy="4860663"/>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41101"/>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Author functions in C#, F#, Node.JS, Java, and more</a:t>
                </a:r>
              </a:p>
            </p:txBody>
          </p:sp>
          <p:sp>
            <p:nvSpPr>
              <p:cNvPr id="28" name="TextBox 27"/>
              <p:cNvSpPr txBox="1"/>
              <p:nvPr/>
            </p:nvSpPr>
            <p:spPr>
              <a:xfrm>
                <a:off x="5563907" y="1194163"/>
                <a:ext cx="106418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Code</a:t>
                </a:r>
              </a:p>
            </p:txBody>
          </p:sp>
        </p:grpSp>
        <p:sp>
          <p:nvSpPr>
            <p:cNvPr id="45" name="Arrow: Right 44"/>
            <p:cNvSpPr/>
            <p:nvPr/>
          </p:nvSpPr>
          <p:spPr bwMode="auto">
            <a:xfrm>
              <a:off x="4133899" y="3284824"/>
              <a:ext cx="597617" cy="288353"/>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4268" y="1203628"/>
            <a:ext cx="2675432" cy="5085232"/>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Events</a:t>
              </a:r>
            </a:p>
          </p:txBody>
        </p:sp>
        <p:sp>
          <p:nvSpPr>
            <p:cNvPr id="47" name="TextBox 46"/>
            <p:cNvSpPr txBox="1"/>
            <p:nvPr/>
          </p:nvSpPr>
          <p:spPr>
            <a:xfrm>
              <a:off x="1479412" y="5113725"/>
              <a:ext cx="2509989" cy="1175541"/>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535" y="1194480"/>
            <a:ext cx="3253400" cy="4874496"/>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Outputs</a:t>
                </a:r>
              </a:p>
            </p:txBody>
          </p:sp>
          <p:sp>
            <p:nvSpPr>
              <p:cNvPr id="48" name="TextBox 47"/>
              <p:cNvSpPr txBox="1"/>
              <p:nvPr/>
            </p:nvSpPr>
            <p:spPr>
              <a:xfrm>
                <a:off x="8202599" y="5115281"/>
                <a:ext cx="2509989" cy="954070"/>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Send results to an ever-growing collection of services</a:t>
                </a:r>
              </a:p>
            </p:txBody>
          </p:sp>
        </p:grpSp>
      </p:grpSp>
    </p:spTree>
    <p:extLst>
      <p:ext uri="{BB962C8B-B14F-4D97-AF65-F5344CB8AC3E}">
        <p14:creationId xmlns:p14="http://schemas.microsoft.com/office/powerpoint/2010/main" val="163870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desk in front of a window&#10;&#10;Description generated with very high confidence">
            <a:extLst>
              <a:ext uri="{FF2B5EF4-FFF2-40B4-BE49-F238E27FC236}">
                <a16:creationId xmlns:a16="http://schemas.microsoft.com/office/drawing/2014/main" id="{A8D9FA7E-D01E-46C3-B2E5-BAB4531A956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 y="487"/>
            <a:ext cx="4482125" cy="6857027"/>
          </a:xfrm>
          <a:prstGeom prst="rect">
            <a:avLst/>
          </a:prstGeom>
        </p:spPr>
      </p:pic>
      <p:cxnSp>
        <p:nvCxnSpPr>
          <p:cNvPr id="5" name="Straight Connector 4">
            <a:extLst>
              <a:ext uri="{FF2B5EF4-FFF2-40B4-BE49-F238E27FC236}">
                <a16:creationId xmlns:a16="http://schemas.microsoft.com/office/drawing/2014/main" id="{DB74640E-4F09-4C9F-9C79-D853F0634616}"/>
              </a:ext>
            </a:extLst>
          </p:cNvPr>
          <p:cNvCxnSpPr>
            <a:cxnSpLocks/>
          </p:cNvCxnSpPr>
          <p:nvPr/>
        </p:nvCxnSpPr>
        <p:spPr>
          <a:xfrm>
            <a:off x="4482125" y="486"/>
            <a:ext cx="0" cy="685703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4412CFB-B851-432C-96D5-7110EEC96AF3}"/>
              </a:ext>
            </a:extLst>
          </p:cNvPr>
          <p:cNvGrpSpPr/>
          <p:nvPr/>
        </p:nvGrpSpPr>
        <p:grpSpPr>
          <a:xfrm>
            <a:off x="4917151" y="1199473"/>
            <a:ext cx="3504551" cy="5198997"/>
            <a:chOff x="5015749" y="1451627"/>
            <a:chExt cx="3574825" cy="5303248"/>
          </a:xfrm>
        </p:grpSpPr>
        <p:sp>
          <p:nvSpPr>
            <p:cNvPr id="7" name="TextBox 6">
              <a:extLst>
                <a:ext uri="{FF2B5EF4-FFF2-40B4-BE49-F238E27FC236}">
                  <a16:creationId xmlns:a16="http://schemas.microsoft.com/office/drawing/2014/main" id="{A0242B48-5171-4781-9417-89CB8948C5BD}"/>
                </a:ext>
              </a:extLst>
            </p:cNvPr>
            <p:cNvSpPr txBox="1"/>
            <p:nvPr/>
          </p:nvSpPr>
          <p:spPr>
            <a:xfrm>
              <a:off x="5015749" y="1451627"/>
              <a:ext cx="3069815" cy="400110"/>
            </a:xfrm>
            <a:prstGeom prst="rect">
              <a:avLst/>
            </a:prstGeom>
            <a:noFill/>
          </p:spPr>
          <p:txBody>
            <a:bodyPr wrap="none" rtlCol="0">
              <a:spAutoFit/>
            </a:bodyPr>
            <a:lstStyle>
              <a:defPPr>
                <a:defRPr lang="en-US"/>
              </a:defPPr>
              <a:lvl1pPr marL="0" algn="l" defTabSz="448193" rtl="0" eaLnBrk="1" latinLnBrk="0" hangingPunct="1">
                <a:defRPr sz="1765" kern="1200">
                  <a:solidFill>
                    <a:schemeClr val="tx1"/>
                  </a:solidFill>
                  <a:latin typeface="+mn-lt"/>
                  <a:ea typeface="+mn-ea"/>
                  <a:cs typeface="+mn-cs"/>
                </a:defRPr>
              </a:lvl1pPr>
              <a:lvl2pPr marL="448193" algn="l" defTabSz="448193" rtl="0" eaLnBrk="1" latinLnBrk="0" hangingPunct="1">
                <a:defRPr sz="1765" kern="1200">
                  <a:solidFill>
                    <a:schemeClr val="tx1"/>
                  </a:solidFill>
                  <a:latin typeface="+mn-lt"/>
                  <a:ea typeface="+mn-ea"/>
                  <a:cs typeface="+mn-cs"/>
                </a:defRPr>
              </a:lvl2pPr>
              <a:lvl3pPr marL="896386" algn="l" defTabSz="448193" rtl="0" eaLnBrk="1" latinLnBrk="0" hangingPunct="1">
                <a:defRPr sz="1765" kern="1200">
                  <a:solidFill>
                    <a:schemeClr val="tx1"/>
                  </a:solidFill>
                  <a:latin typeface="+mn-lt"/>
                  <a:ea typeface="+mn-ea"/>
                  <a:cs typeface="+mn-cs"/>
                </a:defRPr>
              </a:lvl3pPr>
              <a:lvl4pPr marL="1344579" algn="l" defTabSz="448193" rtl="0" eaLnBrk="1" latinLnBrk="0" hangingPunct="1">
                <a:defRPr sz="1765" kern="1200">
                  <a:solidFill>
                    <a:schemeClr val="tx1"/>
                  </a:solidFill>
                  <a:latin typeface="+mn-lt"/>
                  <a:ea typeface="+mn-ea"/>
                  <a:cs typeface="+mn-cs"/>
                </a:defRPr>
              </a:lvl4pPr>
              <a:lvl5pPr marL="1792773" algn="l" defTabSz="448193" rtl="0" eaLnBrk="1" latinLnBrk="0" hangingPunct="1">
                <a:defRPr sz="1765" kern="1200">
                  <a:solidFill>
                    <a:schemeClr val="tx1"/>
                  </a:solidFill>
                  <a:latin typeface="+mn-lt"/>
                  <a:ea typeface="+mn-ea"/>
                  <a:cs typeface="+mn-cs"/>
                </a:defRPr>
              </a:lvl5pPr>
              <a:lvl6pPr marL="2240966" algn="l" defTabSz="448193" rtl="0" eaLnBrk="1" latinLnBrk="0" hangingPunct="1">
                <a:defRPr sz="1765" kern="1200">
                  <a:solidFill>
                    <a:schemeClr val="tx1"/>
                  </a:solidFill>
                  <a:latin typeface="+mn-lt"/>
                  <a:ea typeface="+mn-ea"/>
                  <a:cs typeface="+mn-cs"/>
                </a:defRPr>
              </a:lvl6pPr>
              <a:lvl7pPr marL="2689159" algn="l" defTabSz="448193" rtl="0" eaLnBrk="1" latinLnBrk="0" hangingPunct="1">
                <a:defRPr sz="1765" kern="1200">
                  <a:solidFill>
                    <a:schemeClr val="tx1"/>
                  </a:solidFill>
                  <a:latin typeface="+mn-lt"/>
                  <a:ea typeface="+mn-ea"/>
                  <a:cs typeface="+mn-cs"/>
                </a:defRPr>
              </a:lvl7pPr>
              <a:lvl8pPr marL="3137352" algn="l" defTabSz="448193" rtl="0" eaLnBrk="1" latinLnBrk="0" hangingPunct="1">
                <a:defRPr sz="1765" kern="1200">
                  <a:solidFill>
                    <a:schemeClr val="tx1"/>
                  </a:solidFill>
                  <a:latin typeface="+mn-lt"/>
                  <a:ea typeface="+mn-ea"/>
                  <a:cs typeface="+mn-cs"/>
                </a:defRPr>
              </a:lvl8pPr>
              <a:lvl9pPr marL="3585545" algn="l" defTabSz="448193" rtl="0" eaLnBrk="1" latinLnBrk="0" hangingPunct="1">
                <a:defRPr sz="1765" kern="1200">
                  <a:solidFill>
                    <a:schemeClr val="tx1"/>
                  </a:solidFill>
                  <a:latin typeface="+mn-lt"/>
                  <a:ea typeface="+mn-ea"/>
                  <a:cs typeface="+mn-cs"/>
                </a:defRPr>
              </a:lvl9pPr>
            </a:lstStyle>
            <a:p>
              <a:r>
                <a:rPr lang="en-US" sz="1961"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Web</a:t>
              </a:r>
              <a:r>
                <a:rPr lang="en-US" sz="1961"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application backends</a:t>
              </a:r>
            </a:p>
          </p:txBody>
        </p:sp>
        <p:sp>
          <p:nvSpPr>
            <p:cNvPr id="8" name="TextBox 7">
              <a:extLst>
                <a:ext uri="{FF2B5EF4-FFF2-40B4-BE49-F238E27FC236}">
                  <a16:creationId xmlns:a16="http://schemas.microsoft.com/office/drawing/2014/main" id="{0A9D32DA-0147-455C-AB01-3B29C47F326C}"/>
                </a:ext>
              </a:extLst>
            </p:cNvPr>
            <p:cNvSpPr txBox="1"/>
            <p:nvPr/>
          </p:nvSpPr>
          <p:spPr>
            <a:xfrm>
              <a:off x="5015749" y="2152075"/>
              <a:ext cx="3326039" cy="400110"/>
            </a:xfrm>
            <a:prstGeom prst="rect">
              <a:avLst/>
            </a:prstGeom>
            <a:noFill/>
          </p:spPr>
          <p:txBody>
            <a:bodyPr wrap="none" rtlCol="0">
              <a:spAutoFit/>
            </a:bodyPr>
            <a:lstStyle>
              <a:defPPr>
                <a:defRPr lang="en-US"/>
              </a:defPPr>
              <a:lvl1pPr marL="0" algn="l" defTabSz="448193" rtl="0" eaLnBrk="1" latinLnBrk="0" hangingPunct="1">
                <a:defRPr sz="1765" kern="1200">
                  <a:solidFill>
                    <a:schemeClr val="tx1"/>
                  </a:solidFill>
                  <a:latin typeface="+mn-lt"/>
                  <a:ea typeface="+mn-ea"/>
                  <a:cs typeface="+mn-cs"/>
                </a:defRPr>
              </a:lvl1pPr>
              <a:lvl2pPr marL="448193" algn="l" defTabSz="448193" rtl="0" eaLnBrk="1" latinLnBrk="0" hangingPunct="1">
                <a:defRPr sz="1765" kern="1200">
                  <a:solidFill>
                    <a:schemeClr val="tx1"/>
                  </a:solidFill>
                  <a:latin typeface="+mn-lt"/>
                  <a:ea typeface="+mn-ea"/>
                  <a:cs typeface="+mn-cs"/>
                </a:defRPr>
              </a:lvl2pPr>
              <a:lvl3pPr marL="896386" algn="l" defTabSz="448193" rtl="0" eaLnBrk="1" latinLnBrk="0" hangingPunct="1">
                <a:defRPr sz="1765" kern="1200">
                  <a:solidFill>
                    <a:schemeClr val="tx1"/>
                  </a:solidFill>
                  <a:latin typeface="+mn-lt"/>
                  <a:ea typeface="+mn-ea"/>
                  <a:cs typeface="+mn-cs"/>
                </a:defRPr>
              </a:lvl3pPr>
              <a:lvl4pPr marL="1344579" algn="l" defTabSz="448193" rtl="0" eaLnBrk="1" latinLnBrk="0" hangingPunct="1">
                <a:defRPr sz="1765" kern="1200">
                  <a:solidFill>
                    <a:schemeClr val="tx1"/>
                  </a:solidFill>
                  <a:latin typeface="+mn-lt"/>
                  <a:ea typeface="+mn-ea"/>
                  <a:cs typeface="+mn-cs"/>
                </a:defRPr>
              </a:lvl4pPr>
              <a:lvl5pPr marL="1792773" algn="l" defTabSz="448193" rtl="0" eaLnBrk="1" latinLnBrk="0" hangingPunct="1">
                <a:defRPr sz="1765" kern="1200">
                  <a:solidFill>
                    <a:schemeClr val="tx1"/>
                  </a:solidFill>
                  <a:latin typeface="+mn-lt"/>
                  <a:ea typeface="+mn-ea"/>
                  <a:cs typeface="+mn-cs"/>
                </a:defRPr>
              </a:lvl5pPr>
              <a:lvl6pPr marL="2240966" algn="l" defTabSz="448193" rtl="0" eaLnBrk="1" latinLnBrk="0" hangingPunct="1">
                <a:defRPr sz="1765" kern="1200">
                  <a:solidFill>
                    <a:schemeClr val="tx1"/>
                  </a:solidFill>
                  <a:latin typeface="+mn-lt"/>
                  <a:ea typeface="+mn-ea"/>
                  <a:cs typeface="+mn-cs"/>
                </a:defRPr>
              </a:lvl6pPr>
              <a:lvl7pPr marL="2689159" algn="l" defTabSz="448193" rtl="0" eaLnBrk="1" latinLnBrk="0" hangingPunct="1">
                <a:defRPr sz="1765" kern="1200">
                  <a:solidFill>
                    <a:schemeClr val="tx1"/>
                  </a:solidFill>
                  <a:latin typeface="+mn-lt"/>
                  <a:ea typeface="+mn-ea"/>
                  <a:cs typeface="+mn-cs"/>
                </a:defRPr>
              </a:lvl7pPr>
              <a:lvl8pPr marL="3137352" algn="l" defTabSz="448193" rtl="0" eaLnBrk="1" latinLnBrk="0" hangingPunct="1">
                <a:defRPr sz="1765" kern="1200">
                  <a:solidFill>
                    <a:schemeClr val="tx1"/>
                  </a:solidFill>
                  <a:latin typeface="+mn-lt"/>
                  <a:ea typeface="+mn-ea"/>
                  <a:cs typeface="+mn-cs"/>
                </a:defRPr>
              </a:lvl8pPr>
              <a:lvl9pPr marL="3585545" algn="l" defTabSz="448193" rtl="0" eaLnBrk="1" latinLnBrk="0" hangingPunct="1">
                <a:defRPr sz="1765" kern="1200">
                  <a:solidFill>
                    <a:schemeClr val="tx1"/>
                  </a:solidFill>
                  <a:latin typeface="+mn-lt"/>
                  <a:ea typeface="+mn-ea"/>
                  <a:cs typeface="+mn-cs"/>
                </a:defRPr>
              </a:lvl9pPr>
            </a:lstStyle>
            <a:p>
              <a:r>
                <a:rPr lang="en-US" sz="1961"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Mobile</a:t>
              </a:r>
              <a:r>
                <a:rPr lang="en-US" sz="1961"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application backends</a:t>
              </a:r>
            </a:p>
          </p:txBody>
        </p:sp>
        <p:sp>
          <p:nvSpPr>
            <p:cNvPr id="9" name="TextBox 8">
              <a:extLst>
                <a:ext uri="{FF2B5EF4-FFF2-40B4-BE49-F238E27FC236}">
                  <a16:creationId xmlns:a16="http://schemas.microsoft.com/office/drawing/2014/main" id="{F9E8BAA6-E721-4000-B20F-6E93EAB783CE}"/>
                </a:ext>
              </a:extLst>
            </p:cNvPr>
            <p:cNvSpPr txBox="1"/>
            <p:nvPr/>
          </p:nvSpPr>
          <p:spPr>
            <a:xfrm>
              <a:off x="5015749" y="2852523"/>
              <a:ext cx="2880019" cy="400110"/>
            </a:xfrm>
            <a:prstGeom prst="rect">
              <a:avLst/>
            </a:prstGeom>
            <a:noFill/>
          </p:spPr>
          <p:txBody>
            <a:bodyPr wrap="none" rtlCol="0">
              <a:spAutoFit/>
            </a:bodyPr>
            <a:lstStyle>
              <a:defPPr>
                <a:defRPr lang="en-US"/>
              </a:defPPr>
              <a:lvl1pPr marL="0" algn="l" defTabSz="448193" rtl="0" eaLnBrk="1" latinLnBrk="0" hangingPunct="1">
                <a:defRPr sz="1765" kern="1200">
                  <a:solidFill>
                    <a:schemeClr val="tx1"/>
                  </a:solidFill>
                  <a:latin typeface="+mn-lt"/>
                  <a:ea typeface="+mn-ea"/>
                  <a:cs typeface="+mn-cs"/>
                </a:defRPr>
              </a:lvl1pPr>
              <a:lvl2pPr marL="448193" algn="l" defTabSz="448193" rtl="0" eaLnBrk="1" latinLnBrk="0" hangingPunct="1">
                <a:defRPr sz="1765" kern="1200">
                  <a:solidFill>
                    <a:schemeClr val="tx1"/>
                  </a:solidFill>
                  <a:latin typeface="+mn-lt"/>
                  <a:ea typeface="+mn-ea"/>
                  <a:cs typeface="+mn-cs"/>
                </a:defRPr>
              </a:lvl2pPr>
              <a:lvl3pPr marL="896386" algn="l" defTabSz="448193" rtl="0" eaLnBrk="1" latinLnBrk="0" hangingPunct="1">
                <a:defRPr sz="1765" kern="1200">
                  <a:solidFill>
                    <a:schemeClr val="tx1"/>
                  </a:solidFill>
                  <a:latin typeface="+mn-lt"/>
                  <a:ea typeface="+mn-ea"/>
                  <a:cs typeface="+mn-cs"/>
                </a:defRPr>
              </a:lvl3pPr>
              <a:lvl4pPr marL="1344579" algn="l" defTabSz="448193" rtl="0" eaLnBrk="1" latinLnBrk="0" hangingPunct="1">
                <a:defRPr sz="1765" kern="1200">
                  <a:solidFill>
                    <a:schemeClr val="tx1"/>
                  </a:solidFill>
                  <a:latin typeface="+mn-lt"/>
                  <a:ea typeface="+mn-ea"/>
                  <a:cs typeface="+mn-cs"/>
                </a:defRPr>
              </a:lvl4pPr>
              <a:lvl5pPr marL="1792773" algn="l" defTabSz="448193" rtl="0" eaLnBrk="1" latinLnBrk="0" hangingPunct="1">
                <a:defRPr sz="1765" kern="1200">
                  <a:solidFill>
                    <a:schemeClr val="tx1"/>
                  </a:solidFill>
                  <a:latin typeface="+mn-lt"/>
                  <a:ea typeface="+mn-ea"/>
                  <a:cs typeface="+mn-cs"/>
                </a:defRPr>
              </a:lvl5pPr>
              <a:lvl6pPr marL="2240966" algn="l" defTabSz="448193" rtl="0" eaLnBrk="1" latinLnBrk="0" hangingPunct="1">
                <a:defRPr sz="1765" kern="1200">
                  <a:solidFill>
                    <a:schemeClr val="tx1"/>
                  </a:solidFill>
                  <a:latin typeface="+mn-lt"/>
                  <a:ea typeface="+mn-ea"/>
                  <a:cs typeface="+mn-cs"/>
                </a:defRPr>
              </a:lvl6pPr>
              <a:lvl7pPr marL="2689159" algn="l" defTabSz="448193" rtl="0" eaLnBrk="1" latinLnBrk="0" hangingPunct="1">
                <a:defRPr sz="1765" kern="1200">
                  <a:solidFill>
                    <a:schemeClr val="tx1"/>
                  </a:solidFill>
                  <a:latin typeface="+mn-lt"/>
                  <a:ea typeface="+mn-ea"/>
                  <a:cs typeface="+mn-cs"/>
                </a:defRPr>
              </a:lvl7pPr>
              <a:lvl8pPr marL="3137352" algn="l" defTabSz="448193" rtl="0" eaLnBrk="1" latinLnBrk="0" hangingPunct="1">
                <a:defRPr sz="1765" kern="1200">
                  <a:solidFill>
                    <a:schemeClr val="tx1"/>
                  </a:solidFill>
                  <a:latin typeface="+mn-lt"/>
                  <a:ea typeface="+mn-ea"/>
                  <a:cs typeface="+mn-cs"/>
                </a:defRPr>
              </a:lvl8pPr>
              <a:lvl9pPr marL="3585545" algn="l" defTabSz="448193" rtl="0" eaLnBrk="1" latinLnBrk="0" hangingPunct="1">
                <a:defRPr sz="1765" kern="1200">
                  <a:solidFill>
                    <a:schemeClr val="tx1"/>
                  </a:solidFill>
                  <a:latin typeface="+mn-lt"/>
                  <a:ea typeface="+mn-ea"/>
                  <a:cs typeface="+mn-cs"/>
                </a:defRPr>
              </a:lvl9pPr>
            </a:lstStyle>
            <a:p>
              <a:r>
                <a:rPr lang="en-US" sz="1961"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IoT-connected</a:t>
              </a:r>
              <a:r>
                <a:rPr lang="en-US" sz="1961"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backends</a:t>
              </a:r>
            </a:p>
          </p:txBody>
        </p:sp>
        <p:sp>
          <p:nvSpPr>
            <p:cNvPr id="10" name="TextBox 9">
              <a:extLst>
                <a:ext uri="{FF2B5EF4-FFF2-40B4-BE49-F238E27FC236}">
                  <a16:creationId xmlns:a16="http://schemas.microsoft.com/office/drawing/2014/main" id="{54A635D7-4028-4FC3-B31B-8271F5DE25F1}"/>
                </a:ext>
              </a:extLst>
            </p:cNvPr>
            <p:cNvSpPr txBox="1"/>
            <p:nvPr/>
          </p:nvSpPr>
          <p:spPr>
            <a:xfrm>
              <a:off x="5015749" y="4253419"/>
              <a:ext cx="2875211" cy="400110"/>
            </a:xfrm>
            <a:prstGeom prst="rect">
              <a:avLst/>
            </a:prstGeom>
            <a:noFill/>
          </p:spPr>
          <p:txBody>
            <a:bodyPr wrap="none" rtlCol="0">
              <a:spAutoFit/>
            </a:bodyPr>
            <a:lstStyle>
              <a:defPPr>
                <a:defRPr lang="en-US"/>
              </a:defPPr>
              <a:lvl1pPr marL="0" algn="l" defTabSz="448193" rtl="0" eaLnBrk="1" latinLnBrk="0" hangingPunct="1">
                <a:defRPr sz="1765" kern="1200">
                  <a:solidFill>
                    <a:schemeClr val="tx1"/>
                  </a:solidFill>
                  <a:latin typeface="+mn-lt"/>
                  <a:ea typeface="+mn-ea"/>
                  <a:cs typeface="+mn-cs"/>
                </a:defRPr>
              </a:lvl1pPr>
              <a:lvl2pPr marL="448193" algn="l" defTabSz="448193" rtl="0" eaLnBrk="1" latinLnBrk="0" hangingPunct="1">
                <a:defRPr sz="1765" kern="1200">
                  <a:solidFill>
                    <a:schemeClr val="tx1"/>
                  </a:solidFill>
                  <a:latin typeface="+mn-lt"/>
                  <a:ea typeface="+mn-ea"/>
                  <a:cs typeface="+mn-cs"/>
                </a:defRPr>
              </a:lvl2pPr>
              <a:lvl3pPr marL="896386" algn="l" defTabSz="448193" rtl="0" eaLnBrk="1" latinLnBrk="0" hangingPunct="1">
                <a:defRPr sz="1765" kern="1200">
                  <a:solidFill>
                    <a:schemeClr val="tx1"/>
                  </a:solidFill>
                  <a:latin typeface="+mn-lt"/>
                  <a:ea typeface="+mn-ea"/>
                  <a:cs typeface="+mn-cs"/>
                </a:defRPr>
              </a:lvl3pPr>
              <a:lvl4pPr marL="1344579" algn="l" defTabSz="448193" rtl="0" eaLnBrk="1" latinLnBrk="0" hangingPunct="1">
                <a:defRPr sz="1765" kern="1200">
                  <a:solidFill>
                    <a:schemeClr val="tx1"/>
                  </a:solidFill>
                  <a:latin typeface="+mn-lt"/>
                  <a:ea typeface="+mn-ea"/>
                  <a:cs typeface="+mn-cs"/>
                </a:defRPr>
              </a:lvl4pPr>
              <a:lvl5pPr marL="1792773" algn="l" defTabSz="448193" rtl="0" eaLnBrk="1" latinLnBrk="0" hangingPunct="1">
                <a:defRPr sz="1765" kern="1200">
                  <a:solidFill>
                    <a:schemeClr val="tx1"/>
                  </a:solidFill>
                  <a:latin typeface="+mn-lt"/>
                  <a:ea typeface="+mn-ea"/>
                  <a:cs typeface="+mn-cs"/>
                </a:defRPr>
              </a:lvl5pPr>
              <a:lvl6pPr marL="2240966" algn="l" defTabSz="448193" rtl="0" eaLnBrk="1" latinLnBrk="0" hangingPunct="1">
                <a:defRPr sz="1765" kern="1200">
                  <a:solidFill>
                    <a:schemeClr val="tx1"/>
                  </a:solidFill>
                  <a:latin typeface="+mn-lt"/>
                  <a:ea typeface="+mn-ea"/>
                  <a:cs typeface="+mn-cs"/>
                </a:defRPr>
              </a:lvl6pPr>
              <a:lvl7pPr marL="2689159" algn="l" defTabSz="448193" rtl="0" eaLnBrk="1" latinLnBrk="0" hangingPunct="1">
                <a:defRPr sz="1765" kern="1200">
                  <a:solidFill>
                    <a:schemeClr val="tx1"/>
                  </a:solidFill>
                  <a:latin typeface="+mn-lt"/>
                  <a:ea typeface="+mn-ea"/>
                  <a:cs typeface="+mn-cs"/>
                </a:defRPr>
              </a:lvl7pPr>
              <a:lvl8pPr marL="3137352" algn="l" defTabSz="448193" rtl="0" eaLnBrk="1" latinLnBrk="0" hangingPunct="1">
                <a:defRPr sz="1765" kern="1200">
                  <a:solidFill>
                    <a:schemeClr val="tx1"/>
                  </a:solidFill>
                  <a:latin typeface="+mn-lt"/>
                  <a:ea typeface="+mn-ea"/>
                  <a:cs typeface="+mn-cs"/>
                </a:defRPr>
              </a:lvl8pPr>
              <a:lvl9pPr marL="3585545" algn="l" defTabSz="448193" rtl="0" eaLnBrk="1" latinLnBrk="0" hangingPunct="1">
                <a:defRPr sz="1765" kern="1200">
                  <a:solidFill>
                    <a:schemeClr val="tx1"/>
                  </a:solidFill>
                  <a:latin typeface="+mn-lt"/>
                  <a:ea typeface="+mn-ea"/>
                  <a:cs typeface="+mn-cs"/>
                </a:defRPr>
              </a:lvl9pPr>
            </a:lstStyle>
            <a:p>
              <a:r>
                <a:rPr lang="en-US" sz="1961"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Real-time </a:t>
              </a:r>
              <a:r>
                <a:rPr lang="en-US" sz="1961"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file</a:t>
              </a:r>
              <a:r>
                <a:rPr lang="en-US" sz="1961"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processing</a:t>
              </a:r>
            </a:p>
          </p:txBody>
        </p:sp>
        <p:sp>
          <p:nvSpPr>
            <p:cNvPr id="11" name="TextBox 10">
              <a:extLst>
                <a:ext uri="{FF2B5EF4-FFF2-40B4-BE49-F238E27FC236}">
                  <a16:creationId xmlns:a16="http://schemas.microsoft.com/office/drawing/2014/main" id="{B7E70E2F-B54C-4F51-BBCB-0354F0FE0C7B}"/>
                </a:ext>
              </a:extLst>
            </p:cNvPr>
            <p:cNvSpPr txBox="1"/>
            <p:nvPr/>
          </p:nvSpPr>
          <p:spPr>
            <a:xfrm>
              <a:off x="5015749" y="4953867"/>
              <a:ext cx="3298211" cy="400110"/>
            </a:xfrm>
            <a:prstGeom prst="rect">
              <a:avLst/>
            </a:prstGeom>
            <a:noFill/>
          </p:spPr>
          <p:txBody>
            <a:bodyPr wrap="none" rtlCol="0">
              <a:spAutoFit/>
            </a:bodyPr>
            <a:lstStyle>
              <a:defPPr>
                <a:defRPr lang="en-US"/>
              </a:defPPr>
              <a:lvl1pPr marL="0" algn="l" defTabSz="448193" rtl="0" eaLnBrk="1" latinLnBrk="0" hangingPunct="1">
                <a:defRPr sz="1765" kern="1200">
                  <a:solidFill>
                    <a:schemeClr val="tx1"/>
                  </a:solidFill>
                  <a:latin typeface="+mn-lt"/>
                  <a:ea typeface="+mn-ea"/>
                  <a:cs typeface="+mn-cs"/>
                </a:defRPr>
              </a:lvl1pPr>
              <a:lvl2pPr marL="448193" algn="l" defTabSz="448193" rtl="0" eaLnBrk="1" latinLnBrk="0" hangingPunct="1">
                <a:defRPr sz="1765" kern="1200">
                  <a:solidFill>
                    <a:schemeClr val="tx1"/>
                  </a:solidFill>
                  <a:latin typeface="+mn-lt"/>
                  <a:ea typeface="+mn-ea"/>
                  <a:cs typeface="+mn-cs"/>
                </a:defRPr>
              </a:lvl2pPr>
              <a:lvl3pPr marL="896386" algn="l" defTabSz="448193" rtl="0" eaLnBrk="1" latinLnBrk="0" hangingPunct="1">
                <a:defRPr sz="1765" kern="1200">
                  <a:solidFill>
                    <a:schemeClr val="tx1"/>
                  </a:solidFill>
                  <a:latin typeface="+mn-lt"/>
                  <a:ea typeface="+mn-ea"/>
                  <a:cs typeface="+mn-cs"/>
                </a:defRPr>
              </a:lvl3pPr>
              <a:lvl4pPr marL="1344579" algn="l" defTabSz="448193" rtl="0" eaLnBrk="1" latinLnBrk="0" hangingPunct="1">
                <a:defRPr sz="1765" kern="1200">
                  <a:solidFill>
                    <a:schemeClr val="tx1"/>
                  </a:solidFill>
                  <a:latin typeface="+mn-lt"/>
                  <a:ea typeface="+mn-ea"/>
                  <a:cs typeface="+mn-cs"/>
                </a:defRPr>
              </a:lvl4pPr>
              <a:lvl5pPr marL="1792773" algn="l" defTabSz="448193" rtl="0" eaLnBrk="1" latinLnBrk="0" hangingPunct="1">
                <a:defRPr sz="1765" kern="1200">
                  <a:solidFill>
                    <a:schemeClr val="tx1"/>
                  </a:solidFill>
                  <a:latin typeface="+mn-lt"/>
                  <a:ea typeface="+mn-ea"/>
                  <a:cs typeface="+mn-cs"/>
                </a:defRPr>
              </a:lvl5pPr>
              <a:lvl6pPr marL="2240966" algn="l" defTabSz="448193" rtl="0" eaLnBrk="1" latinLnBrk="0" hangingPunct="1">
                <a:defRPr sz="1765" kern="1200">
                  <a:solidFill>
                    <a:schemeClr val="tx1"/>
                  </a:solidFill>
                  <a:latin typeface="+mn-lt"/>
                  <a:ea typeface="+mn-ea"/>
                  <a:cs typeface="+mn-cs"/>
                </a:defRPr>
              </a:lvl6pPr>
              <a:lvl7pPr marL="2689159" algn="l" defTabSz="448193" rtl="0" eaLnBrk="1" latinLnBrk="0" hangingPunct="1">
                <a:defRPr sz="1765" kern="1200">
                  <a:solidFill>
                    <a:schemeClr val="tx1"/>
                  </a:solidFill>
                  <a:latin typeface="+mn-lt"/>
                  <a:ea typeface="+mn-ea"/>
                  <a:cs typeface="+mn-cs"/>
                </a:defRPr>
              </a:lvl7pPr>
              <a:lvl8pPr marL="3137352" algn="l" defTabSz="448193" rtl="0" eaLnBrk="1" latinLnBrk="0" hangingPunct="1">
                <a:defRPr sz="1765" kern="1200">
                  <a:solidFill>
                    <a:schemeClr val="tx1"/>
                  </a:solidFill>
                  <a:latin typeface="+mn-lt"/>
                  <a:ea typeface="+mn-ea"/>
                  <a:cs typeface="+mn-cs"/>
                </a:defRPr>
              </a:lvl8pPr>
              <a:lvl9pPr marL="3585545" algn="l" defTabSz="448193" rtl="0" eaLnBrk="1" latinLnBrk="0" hangingPunct="1">
                <a:defRPr sz="1765" kern="1200">
                  <a:solidFill>
                    <a:schemeClr val="tx1"/>
                  </a:solidFill>
                  <a:latin typeface="+mn-lt"/>
                  <a:ea typeface="+mn-ea"/>
                  <a:cs typeface="+mn-cs"/>
                </a:defRPr>
              </a:lvl9pPr>
            </a:lstStyle>
            <a:p>
              <a:r>
                <a:rPr lang="en-US" sz="1961"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Real-time </a:t>
              </a:r>
              <a:r>
                <a:rPr lang="en-US" sz="1961"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stream</a:t>
              </a:r>
              <a:r>
                <a:rPr lang="en-US" sz="1961"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processing</a:t>
              </a:r>
            </a:p>
          </p:txBody>
        </p:sp>
        <p:sp>
          <p:nvSpPr>
            <p:cNvPr id="12" name="TextBox 11">
              <a:extLst>
                <a:ext uri="{FF2B5EF4-FFF2-40B4-BE49-F238E27FC236}">
                  <a16:creationId xmlns:a16="http://schemas.microsoft.com/office/drawing/2014/main" id="{FB58CB28-21B7-44C6-916D-9F4A1D8BFAD6}"/>
                </a:ext>
              </a:extLst>
            </p:cNvPr>
            <p:cNvSpPr txBox="1"/>
            <p:nvPr/>
          </p:nvSpPr>
          <p:spPr>
            <a:xfrm>
              <a:off x="5015749" y="5654315"/>
              <a:ext cx="3574825" cy="400110"/>
            </a:xfrm>
            <a:prstGeom prst="rect">
              <a:avLst/>
            </a:prstGeom>
            <a:noFill/>
          </p:spPr>
          <p:txBody>
            <a:bodyPr wrap="none" rtlCol="0">
              <a:spAutoFit/>
            </a:bodyPr>
            <a:lstStyle>
              <a:defPPr>
                <a:defRPr lang="en-US"/>
              </a:defPPr>
              <a:lvl1pPr marL="0" algn="l" defTabSz="448193" rtl="0" eaLnBrk="1" latinLnBrk="0" hangingPunct="1">
                <a:defRPr sz="1765" kern="1200">
                  <a:solidFill>
                    <a:schemeClr val="tx1"/>
                  </a:solidFill>
                  <a:latin typeface="+mn-lt"/>
                  <a:ea typeface="+mn-ea"/>
                  <a:cs typeface="+mn-cs"/>
                </a:defRPr>
              </a:lvl1pPr>
              <a:lvl2pPr marL="448193" algn="l" defTabSz="448193" rtl="0" eaLnBrk="1" latinLnBrk="0" hangingPunct="1">
                <a:defRPr sz="1765" kern="1200">
                  <a:solidFill>
                    <a:schemeClr val="tx1"/>
                  </a:solidFill>
                  <a:latin typeface="+mn-lt"/>
                  <a:ea typeface="+mn-ea"/>
                  <a:cs typeface="+mn-cs"/>
                </a:defRPr>
              </a:lvl2pPr>
              <a:lvl3pPr marL="896386" algn="l" defTabSz="448193" rtl="0" eaLnBrk="1" latinLnBrk="0" hangingPunct="1">
                <a:defRPr sz="1765" kern="1200">
                  <a:solidFill>
                    <a:schemeClr val="tx1"/>
                  </a:solidFill>
                  <a:latin typeface="+mn-lt"/>
                  <a:ea typeface="+mn-ea"/>
                  <a:cs typeface="+mn-cs"/>
                </a:defRPr>
              </a:lvl3pPr>
              <a:lvl4pPr marL="1344579" algn="l" defTabSz="448193" rtl="0" eaLnBrk="1" latinLnBrk="0" hangingPunct="1">
                <a:defRPr sz="1765" kern="1200">
                  <a:solidFill>
                    <a:schemeClr val="tx1"/>
                  </a:solidFill>
                  <a:latin typeface="+mn-lt"/>
                  <a:ea typeface="+mn-ea"/>
                  <a:cs typeface="+mn-cs"/>
                </a:defRPr>
              </a:lvl4pPr>
              <a:lvl5pPr marL="1792773" algn="l" defTabSz="448193" rtl="0" eaLnBrk="1" latinLnBrk="0" hangingPunct="1">
                <a:defRPr sz="1765" kern="1200">
                  <a:solidFill>
                    <a:schemeClr val="tx1"/>
                  </a:solidFill>
                  <a:latin typeface="+mn-lt"/>
                  <a:ea typeface="+mn-ea"/>
                  <a:cs typeface="+mn-cs"/>
                </a:defRPr>
              </a:lvl5pPr>
              <a:lvl6pPr marL="2240966" algn="l" defTabSz="448193" rtl="0" eaLnBrk="1" latinLnBrk="0" hangingPunct="1">
                <a:defRPr sz="1765" kern="1200">
                  <a:solidFill>
                    <a:schemeClr val="tx1"/>
                  </a:solidFill>
                  <a:latin typeface="+mn-lt"/>
                  <a:ea typeface="+mn-ea"/>
                  <a:cs typeface="+mn-cs"/>
                </a:defRPr>
              </a:lvl6pPr>
              <a:lvl7pPr marL="2689159" algn="l" defTabSz="448193" rtl="0" eaLnBrk="1" latinLnBrk="0" hangingPunct="1">
                <a:defRPr sz="1765" kern="1200">
                  <a:solidFill>
                    <a:schemeClr val="tx1"/>
                  </a:solidFill>
                  <a:latin typeface="+mn-lt"/>
                  <a:ea typeface="+mn-ea"/>
                  <a:cs typeface="+mn-cs"/>
                </a:defRPr>
              </a:lvl7pPr>
              <a:lvl8pPr marL="3137352" algn="l" defTabSz="448193" rtl="0" eaLnBrk="1" latinLnBrk="0" hangingPunct="1">
                <a:defRPr sz="1765" kern="1200">
                  <a:solidFill>
                    <a:schemeClr val="tx1"/>
                  </a:solidFill>
                  <a:latin typeface="+mn-lt"/>
                  <a:ea typeface="+mn-ea"/>
                  <a:cs typeface="+mn-cs"/>
                </a:defRPr>
              </a:lvl8pPr>
              <a:lvl9pPr marL="3585545" algn="l" defTabSz="448193" rtl="0" eaLnBrk="1" latinLnBrk="0" hangingPunct="1">
                <a:defRPr sz="1765" kern="1200">
                  <a:solidFill>
                    <a:schemeClr val="tx1"/>
                  </a:solidFill>
                  <a:latin typeface="+mn-lt"/>
                  <a:ea typeface="+mn-ea"/>
                  <a:cs typeface="+mn-cs"/>
                </a:defRPr>
              </a:lvl9pPr>
            </a:lstStyle>
            <a:p>
              <a:r>
                <a:rPr lang="en-US" sz="1961"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Automation of </a:t>
              </a:r>
              <a:r>
                <a:rPr lang="en-US" sz="1961"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scheduled tasks</a:t>
              </a:r>
            </a:p>
          </p:txBody>
        </p:sp>
        <p:sp>
          <p:nvSpPr>
            <p:cNvPr id="13" name="TextBox 12">
              <a:extLst>
                <a:ext uri="{FF2B5EF4-FFF2-40B4-BE49-F238E27FC236}">
                  <a16:creationId xmlns:a16="http://schemas.microsoft.com/office/drawing/2014/main" id="{91C4795C-A424-4DE6-A656-DCAB416B1B97}"/>
                </a:ext>
              </a:extLst>
            </p:cNvPr>
            <p:cNvSpPr txBox="1"/>
            <p:nvPr/>
          </p:nvSpPr>
          <p:spPr>
            <a:xfrm>
              <a:off x="5015749" y="6354765"/>
              <a:ext cx="3281283" cy="400110"/>
            </a:xfrm>
            <a:prstGeom prst="rect">
              <a:avLst/>
            </a:prstGeom>
            <a:noFill/>
          </p:spPr>
          <p:txBody>
            <a:bodyPr wrap="none" rtlCol="0">
              <a:spAutoFit/>
            </a:bodyPr>
            <a:lstStyle>
              <a:defPPr>
                <a:defRPr lang="en-US"/>
              </a:defPPr>
              <a:lvl1pPr marL="0" algn="l" defTabSz="448193" rtl="0" eaLnBrk="1" latinLnBrk="0" hangingPunct="1">
                <a:defRPr sz="1765" kern="1200">
                  <a:solidFill>
                    <a:schemeClr val="tx1"/>
                  </a:solidFill>
                  <a:latin typeface="+mn-lt"/>
                  <a:ea typeface="+mn-ea"/>
                  <a:cs typeface="+mn-cs"/>
                </a:defRPr>
              </a:lvl1pPr>
              <a:lvl2pPr marL="448193" algn="l" defTabSz="448193" rtl="0" eaLnBrk="1" latinLnBrk="0" hangingPunct="1">
                <a:defRPr sz="1765" kern="1200">
                  <a:solidFill>
                    <a:schemeClr val="tx1"/>
                  </a:solidFill>
                  <a:latin typeface="+mn-lt"/>
                  <a:ea typeface="+mn-ea"/>
                  <a:cs typeface="+mn-cs"/>
                </a:defRPr>
              </a:lvl2pPr>
              <a:lvl3pPr marL="896386" algn="l" defTabSz="448193" rtl="0" eaLnBrk="1" latinLnBrk="0" hangingPunct="1">
                <a:defRPr sz="1765" kern="1200">
                  <a:solidFill>
                    <a:schemeClr val="tx1"/>
                  </a:solidFill>
                  <a:latin typeface="+mn-lt"/>
                  <a:ea typeface="+mn-ea"/>
                  <a:cs typeface="+mn-cs"/>
                </a:defRPr>
              </a:lvl3pPr>
              <a:lvl4pPr marL="1344579" algn="l" defTabSz="448193" rtl="0" eaLnBrk="1" latinLnBrk="0" hangingPunct="1">
                <a:defRPr sz="1765" kern="1200">
                  <a:solidFill>
                    <a:schemeClr val="tx1"/>
                  </a:solidFill>
                  <a:latin typeface="+mn-lt"/>
                  <a:ea typeface="+mn-ea"/>
                  <a:cs typeface="+mn-cs"/>
                </a:defRPr>
              </a:lvl4pPr>
              <a:lvl5pPr marL="1792773" algn="l" defTabSz="448193" rtl="0" eaLnBrk="1" latinLnBrk="0" hangingPunct="1">
                <a:defRPr sz="1765" kern="1200">
                  <a:solidFill>
                    <a:schemeClr val="tx1"/>
                  </a:solidFill>
                  <a:latin typeface="+mn-lt"/>
                  <a:ea typeface="+mn-ea"/>
                  <a:cs typeface="+mn-cs"/>
                </a:defRPr>
              </a:lvl5pPr>
              <a:lvl6pPr marL="2240966" algn="l" defTabSz="448193" rtl="0" eaLnBrk="1" latinLnBrk="0" hangingPunct="1">
                <a:defRPr sz="1765" kern="1200">
                  <a:solidFill>
                    <a:schemeClr val="tx1"/>
                  </a:solidFill>
                  <a:latin typeface="+mn-lt"/>
                  <a:ea typeface="+mn-ea"/>
                  <a:cs typeface="+mn-cs"/>
                </a:defRPr>
              </a:lvl6pPr>
              <a:lvl7pPr marL="2689159" algn="l" defTabSz="448193" rtl="0" eaLnBrk="1" latinLnBrk="0" hangingPunct="1">
                <a:defRPr sz="1765" kern="1200">
                  <a:solidFill>
                    <a:schemeClr val="tx1"/>
                  </a:solidFill>
                  <a:latin typeface="+mn-lt"/>
                  <a:ea typeface="+mn-ea"/>
                  <a:cs typeface="+mn-cs"/>
                </a:defRPr>
              </a:lvl7pPr>
              <a:lvl8pPr marL="3137352" algn="l" defTabSz="448193" rtl="0" eaLnBrk="1" latinLnBrk="0" hangingPunct="1">
                <a:defRPr sz="1765" kern="1200">
                  <a:solidFill>
                    <a:schemeClr val="tx1"/>
                  </a:solidFill>
                  <a:latin typeface="+mn-lt"/>
                  <a:ea typeface="+mn-ea"/>
                  <a:cs typeface="+mn-cs"/>
                </a:defRPr>
              </a:lvl8pPr>
              <a:lvl9pPr marL="3585545" algn="l" defTabSz="448193" rtl="0" eaLnBrk="1" latinLnBrk="0" hangingPunct="1">
                <a:defRPr sz="1765" kern="1200">
                  <a:solidFill>
                    <a:schemeClr val="tx1"/>
                  </a:solidFill>
                  <a:latin typeface="+mn-lt"/>
                  <a:ea typeface="+mn-ea"/>
                  <a:cs typeface="+mn-cs"/>
                </a:defRPr>
              </a:lvl9pPr>
            </a:lstStyle>
            <a:p>
              <a:r>
                <a:rPr lang="en-US" sz="1961"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Extending SaaS </a:t>
              </a:r>
              <a:r>
                <a:rPr lang="en-US" sz="1961"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Applications</a:t>
              </a:r>
            </a:p>
          </p:txBody>
        </p:sp>
        <p:sp>
          <p:nvSpPr>
            <p:cNvPr id="15" name="TextBox 14">
              <a:extLst>
                <a:ext uri="{FF2B5EF4-FFF2-40B4-BE49-F238E27FC236}">
                  <a16:creationId xmlns:a16="http://schemas.microsoft.com/office/drawing/2014/main" id="{D976D7D4-31C3-4269-B184-6979C7172E36}"/>
                </a:ext>
              </a:extLst>
            </p:cNvPr>
            <p:cNvSpPr txBox="1"/>
            <p:nvPr/>
          </p:nvSpPr>
          <p:spPr>
            <a:xfrm>
              <a:off x="5015749" y="3552971"/>
              <a:ext cx="3514167" cy="400110"/>
            </a:xfrm>
            <a:prstGeom prst="rect">
              <a:avLst/>
            </a:prstGeom>
            <a:noFill/>
          </p:spPr>
          <p:txBody>
            <a:bodyPr wrap="none" rtlCol="0">
              <a:spAutoFit/>
            </a:bodyPr>
            <a:lstStyle>
              <a:defPPr>
                <a:defRPr lang="en-US"/>
              </a:defPPr>
              <a:lvl1pPr marL="0" algn="l" defTabSz="448193" rtl="0" eaLnBrk="1" latinLnBrk="0" hangingPunct="1">
                <a:defRPr sz="1765" kern="1200">
                  <a:solidFill>
                    <a:schemeClr val="tx1"/>
                  </a:solidFill>
                  <a:latin typeface="+mn-lt"/>
                  <a:ea typeface="+mn-ea"/>
                  <a:cs typeface="+mn-cs"/>
                </a:defRPr>
              </a:lvl1pPr>
              <a:lvl2pPr marL="448193" algn="l" defTabSz="448193" rtl="0" eaLnBrk="1" latinLnBrk="0" hangingPunct="1">
                <a:defRPr sz="1765" kern="1200">
                  <a:solidFill>
                    <a:schemeClr val="tx1"/>
                  </a:solidFill>
                  <a:latin typeface="+mn-lt"/>
                  <a:ea typeface="+mn-ea"/>
                  <a:cs typeface="+mn-cs"/>
                </a:defRPr>
              </a:lvl2pPr>
              <a:lvl3pPr marL="896386" algn="l" defTabSz="448193" rtl="0" eaLnBrk="1" latinLnBrk="0" hangingPunct="1">
                <a:defRPr sz="1765" kern="1200">
                  <a:solidFill>
                    <a:schemeClr val="tx1"/>
                  </a:solidFill>
                  <a:latin typeface="+mn-lt"/>
                  <a:ea typeface="+mn-ea"/>
                  <a:cs typeface="+mn-cs"/>
                </a:defRPr>
              </a:lvl3pPr>
              <a:lvl4pPr marL="1344579" algn="l" defTabSz="448193" rtl="0" eaLnBrk="1" latinLnBrk="0" hangingPunct="1">
                <a:defRPr sz="1765" kern="1200">
                  <a:solidFill>
                    <a:schemeClr val="tx1"/>
                  </a:solidFill>
                  <a:latin typeface="+mn-lt"/>
                  <a:ea typeface="+mn-ea"/>
                  <a:cs typeface="+mn-cs"/>
                </a:defRPr>
              </a:lvl4pPr>
              <a:lvl5pPr marL="1792773" algn="l" defTabSz="448193" rtl="0" eaLnBrk="1" latinLnBrk="0" hangingPunct="1">
                <a:defRPr sz="1765" kern="1200">
                  <a:solidFill>
                    <a:schemeClr val="tx1"/>
                  </a:solidFill>
                  <a:latin typeface="+mn-lt"/>
                  <a:ea typeface="+mn-ea"/>
                  <a:cs typeface="+mn-cs"/>
                </a:defRPr>
              </a:lvl5pPr>
              <a:lvl6pPr marL="2240966" algn="l" defTabSz="448193" rtl="0" eaLnBrk="1" latinLnBrk="0" hangingPunct="1">
                <a:defRPr sz="1765" kern="1200">
                  <a:solidFill>
                    <a:schemeClr val="tx1"/>
                  </a:solidFill>
                  <a:latin typeface="+mn-lt"/>
                  <a:ea typeface="+mn-ea"/>
                  <a:cs typeface="+mn-cs"/>
                </a:defRPr>
              </a:lvl6pPr>
              <a:lvl7pPr marL="2689159" algn="l" defTabSz="448193" rtl="0" eaLnBrk="1" latinLnBrk="0" hangingPunct="1">
                <a:defRPr sz="1765" kern="1200">
                  <a:solidFill>
                    <a:schemeClr val="tx1"/>
                  </a:solidFill>
                  <a:latin typeface="+mn-lt"/>
                  <a:ea typeface="+mn-ea"/>
                  <a:cs typeface="+mn-cs"/>
                </a:defRPr>
              </a:lvl7pPr>
              <a:lvl8pPr marL="3137352" algn="l" defTabSz="448193" rtl="0" eaLnBrk="1" latinLnBrk="0" hangingPunct="1">
                <a:defRPr sz="1765" kern="1200">
                  <a:solidFill>
                    <a:schemeClr val="tx1"/>
                  </a:solidFill>
                  <a:latin typeface="+mn-lt"/>
                  <a:ea typeface="+mn-ea"/>
                  <a:cs typeface="+mn-cs"/>
                </a:defRPr>
              </a:lvl8pPr>
              <a:lvl9pPr marL="3585545" algn="l" defTabSz="448193" rtl="0" eaLnBrk="1" latinLnBrk="0" hangingPunct="1">
                <a:defRPr sz="1765" kern="1200">
                  <a:solidFill>
                    <a:schemeClr val="tx1"/>
                  </a:solidFill>
                  <a:latin typeface="+mn-lt"/>
                  <a:ea typeface="+mn-ea"/>
                  <a:cs typeface="+mn-cs"/>
                </a:defRPr>
              </a:lvl9pPr>
            </a:lstStyle>
            <a:p>
              <a:pPr lvl="0" defTabSz="914314">
                <a:defRPr/>
              </a:pPr>
              <a:r>
                <a:rPr lang="en-US" sz="1961"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Conversational bot </a:t>
              </a:r>
              <a:r>
                <a:rPr lang="en-US" sz="1961"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processing</a:t>
              </a:r>
            </a:p>
          </p:txBody>
        </p:sp>
      </p:grpSp>
      <p:sp>
        <p:nvSpPr>
          <p:cNvPr id="3" name="Title 2">
            <a:extLst>
              <a:ext uri="{FF2B5EF4-FFF2-40B4-BE49-F238E27FC236}">
                <a16:creationId xmlns:a16="http://schemas.microsoft.com/office/drawing/2014/main" id="{4F087BAF-F98B-42AE-A4DD-4ABDB321B838}"/>
              </a:ext>
            </a:extLst>
          </p:cNvPr>
          <p:cNvSpPr>
            <a:spLocks noGrp="1"/>
          </p:cNvSpPr>
          <p:nvPr>
            <p:ph type="title"/>
          </p:nvPr>
        </p:nvSpPr>
        <p:spPr>
          <a:xfrm>
            <a:off x="4751363" y="289959"/>
            <a:ext cx="7173717" cy="899537"/>
          </a:xfrm>
        </p:spPr>
        <p:txBody>
          <a:bodyPr/>
          <a:lstStyle>
            <a:defPPr>
              <a:defRPr lang="en-US"/>
            </a:defPPr>
            <a:lvl1pPr marL="0" algn="l" defTabSz="448193" rtl="0" eaLnBrk="1" latinLnBrk="0" hangingPunct="1">
              <a:defRPr sz="1765" kern="1200">
                <a:solidFill>
                  <a:schemeClr val="tx1"/>
                </a:solidFill>
                <a:latin typeface="+mn-lt"/>
                <a:ea typeface="+mn-ea"/>
                <a:cs typeface="+mn-cs"/>
              </a:defRPr>
            </a:lvl1pPr>
            <a:lvl2pPr marL="448193" algn="l" defTabSz="448193" rtl="0" eaLnBrk="1" latinLnBrk="0" hangingPunct="1">
              <a:defRPr sz="1765" kern="1200">
                <a:solidFill>
                  <a:schemeClr val="tx1"/>
                </a:solidFill>
                <a:latin typeface="+mn-lt"/>
                <a:ea typeface="+mn-ea"/>
                <a:cs typeface="+mn-cs"/>
              </a:defRPr>
            </a:lvl2pPr>
            <a:lvl3pPr marL="896386" algn="l" defTabSz="448193" rtl="0" eaLnBrk="1" latinLnBrk="0" hangingPunct="1">
              <a:defRPr sz="1765" kern="1200">
                <a:solidFill>
                  <a:schemeClr val="tx1"/>
                </a:solidFill>
                <a:latin typeface="+mn-lt"/>
                <a:ea typeface="+mn-ea"/>
                <a:cs typeface="+mn-cs"/>
              </a:defRPr>
            </a:lvl3pPr>
            <a:lvl4pPr marL="1344579" algn="l" defTabSz="448193" rtl="0" eaLnBrk="1" latinLnBrk="0" hangingPunct="1">
              <a:defRPr sz="1765" kern="1200">
                <a:solidFill>
                  <a:schemeClr val="tx1"/>
                </a:solidFill>
                <a:latin typeface="+mn-lt"/>
                <a:ea typeface="+mn-ea"/>
                <a:cs typeface="+mn-cs"/>
              </a:defRPr>
            </a:lvl4pPr>
            <a:lvl5pPr marL="1792773" algn="l" defTabSz="448193" rtl="0" eaLnBrk="1" latinLnBrk="0" hangingPunct="1">
              <a:defRPr sz="1765" kern="1200">
                <a:solidFill>
                  <a:schemeClr val="tx1"/>
                </a:solidFill>
                <a:latin typeface="+mn-lt"/>
                <a:ea typeface="+mn-ea"/>
                <a:cs typeface="+mn-cs"/>
              </a:defRPr>
            </a:lvl5pPr>
            <a:lvl6pPr marL="2240966" algn="l" defTabSz="448193" rtl="0" eaLnBrk="1" latinLnBrk="0" hangingPunct="1">
              <a:defRPr sz="1765" kern="1200">
                <a:solidFill>
                  <a:schemeClr val="tx1"/>
                </a:solidFill>
                <a:latin typeface="+mn-lt"/>
                <a:ea typeface="+mn-ea"/>
                <a:cs typeface="+mn-cs"/>
              </a:defRPr>
            </a:lvl6pPr>
            <a:lvl7pPr marL="2689159" algn="l" defTabSz="448193" rtl="0" eaLnBrk="1" latinLnBrk="0" hangingPunct="1">
              <a:defRPr sz="1765" kern="1200">
                <a:solidFill>
                  <a:schemeClr val="tx1"/>
                </a:solidFill>
                <a:latin typeface="+mn-lt"/>
                <a:ea typeface="+mn-ea"/>
                <a:cs typeface="+mn-cs"/>
              </a:defRPr>
            </a:lvl7pPr>
            <a:lvl8pPr marL="3137352" algn="l" defTabSz="448193" rtl="0" eaLnBrk="1" latinLnBrk="0" hangingPunct="1">
              <a:defRPr sz="1765" kern="1200">
                <a:solidFill>
                  <a:schemeClr val="tx1"/>
                </a:solidFill>
                <a:latin typeface="+mn-lt"/>
                <a:ea typeface="+mn-ea"/>
                <a:cs typeface="+mn-cs"/>
              </a:defRPr>
            </a:lvl8pPr>
            <a:lvl9pPr marL="3585545" algn="l" defTabSz="448193" rtl="0" eaLnBrk="1" latinLnBrk="0" hangingPunct="1">
              <a:defRPr sz="1765" kern="1200">
                <a:solidFill>
                  <a:schemeClr val="tx1"/>
                </a:solidFill>
                <a:latin typeface="+mn-lt"/>
                <a:ea typeface="+mn-ea"/>
                <a:cs typeface="+mn-cs"/>
              </a:defRPr>
            </a:lvl9pPr>
          </a:lstStyle>
          <a:p>
            <a:r>
              <a:rPr lang="en-US" sz="4000" dirty="0"/>
              <a:t>Sample scenarios for Functions</a:t>
            </a:r>
          </a:p>
        </p:txBody>
      </p:sp>
    </p:spTree>
    <p:extLst>
      <p:ext uri="{BB962C8B-B14F-4D97-AF65-F5344CB8AC3E}">
        <p14:creationId xmlns:p14="http://schemas.microsoft.com/office/powerpoint/2010/main" val="142093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2.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3.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4379</Words>
  <Application>Microsoft Office PowerPoint</Application>
  <PresentationFormat>Widescreen</PresentationFormat>
  <Paragraphs>493</Paragraphs>
  <Slides>28</Slides>
  <Notes>28</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28</vt:i4>
      </vt:variant>
    </vt:vector>
  </HeadingPairs>
  <TitlesOfParts>
    <vt:vector size="46" baseType="lpstr">
      <vt:lpstr>Yu Gothic</vt:lpstr>
      <vt:lpstr>Arial</vt:lpstr>
      <vt:lpstr>Calibri</vt:lpstr>
      <vt:lpstr>Calibri Light</vt:lpstr>
      <vt:lpstr>Consolas</vt:lpstr>
      <vt:lpstr>Mangal</vt:lpstr>
      <vt:lpstr>Segoe UI</vt:lpstr>
      <vt:lpstr>Segoe UI Light</vt:lpstr>
      <vt:lpstr>Segoe UI Semibold</vt:lpstr>
      <vt:lpstr>Segoe UI Semilight</vt:lpstr>
      <vt:lpstr>Times New Roman</vt:lpstr>
      <vt:lpstr>Wingdings</vt:lpstr>
      <vt:lpstr>WHITE TEMPLATE</vt:lpstr>
      <vt:lpstr>EBC_2017</vt:lpstr>
      <vt:lpstr>1_EBC_2017</vt:lpstr>
      <vt:lpstr>C+E Readiness Template</vt:lpstr>
      <vt:lpstr>Office Theme</vt:lpstr>
      <vt:lpstr>think-cell Slide</vt:lpstr>
      <vt:lpstr>Durable Functions</vt:lpstr>
      <vt:lpstr>Katy Shimizu   Software Engineer II @ Microsoft  App Service Azure Functions Durable Functions Durable.JS    @kashimizMSFT katy.shimizu@microsoft.com</vt:lpstr>
      <vt:lpstr>The “Evolution” of Application Platforms</vt:lpstr>
      <vt:lpstr>What is serverless? </vt:lpstr>
      <vt:lpstr>Serverless benefits</vt:lpstr>
      <vt:lpstr>Serverless application platform components</vt:lpstr>
      <vt:lpstr>PowerPoint Presentation</vt:lpstr>
      <vt:lpstr>Azure Functions</vt:lpstr>
      <vt:lpstr>Sample scenarios for Functions</vt:lpstr>
      <vt:lpstr>Your Environment</vt:lpstr>
      <vt:lpstr>Your Language, Your IDE</vt:lpstr>
      <vt:lpstr>PowerPoint Presentation</vt:lpstr>
      <vt:lpstr>Serverless Programming Model - Best Practices</vt:lpstr>
      <vt:lpstr>PowerPoint Presentation</vt:lpstr>
      <vt:lpstr>PowerPoint Presentation</vt:lpstr>
      <vt:lpstr>PowerPoint Presentation</vt:lpstr>
      <vt:lpstr>PowerPoint Presentation</vt:lpstr>
      <vt:lpstr>Demo 1</vt:lpstr>
      <vt:lpstr>PowerPoint Presentation</vt:lpstr>
      <vt:lpstr>Orchestrator Constraints</vt:lpstr>
      <vt:lpstr>Demo 2</vt:lpstr>
      <vt:lpstr>PowerPoint Presentation</vt:lpstr>
      <vt:lpstr>Storage Backend &amp; Scaling</vt:lpstr>
      <vt:lpstr>Logic Apps </vt:lpstr>
      <vt:lpstr>PowerPoint Presentation</vt:lpstr>
      <vt:lpstr>New and Upcoming Features</vt:lpstr>
      <vt:lpstr>More Information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Durable Functions</dc:title>
  <dc:creator>Katy Shimizu</dc:creator>
  <cp:lastModifiedBy>Katy Shimizu</cp:lastModifiedBy>
  <cp:revision>1</cp:revision>
  <dcterms:created xsi:type="dcterms:W3CDTF">1601-01-01T00:00:00Z</dcterms:created>
  <dcterms:modified xsi:type="dcterms:W3CDTF">2018-08-21T19:55:38Z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kashimiz@microsoft.com</vt:lpwstr>
  </property>
  <property fmtid="{D5CDD505-2E9C-101B-9397-08002B2CF9AE}" pid="5" name="MSIP_Label_f42aa342-8706-4288-bd11-ebb85995028c_SetDate">
    <vt:lpwstr>2018-08-07T00:12:26.4194455Z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